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DejaVu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971" autoAdjust="0"/>
  </p:normalViewPr>
  <p:slideViewPr>
    <p:cSldViewPr>
      <p:cViewPr>
        <p:scale>
          <a:sx n="100" d="100"/>
          <a:sy n="100" d="100"/>
        </p:scale>
        <p:origin x="-1488" y="-2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B2E99382-21F2-A941-AAB3-7B398B946736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57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01EB67-1A77-824D-B204-8B0CB57283AD}" type="slidenum">
              <a:rPr lang="es-ES"/>
              <a:pPr/>
              <a:t>1</a:t>
            </a:fld>
            <a:endParaRPr lang="es-ES"/>
          </a:p>
        </p:txBody>
      </p:sp>
      <p:sp>
        <p:nvSpPr>
          <p:cNvPr id="53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C0931F-B962-A34B-ABE6-F797F96FD858}" type="slidenum">
              <a:rPr lang="es-ES"/>
              <a:pPr/>
              <a:t>10</a:t>
            </a:fld>
            <a:endParaRPr lang="es-ES"/>
          </a:p>
        </p:txBody>
      </p:sp>
      <p:sp>
        <p:nvSpPr>
          <p:cNvPr id="63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8A8D7E-882A-E74E-9B38-AC8DE48888EA}" type="slidenum">
              <a:rPr lang="es-ES"/>
              <a:pPr/>
              <a:t>11</a:t>
            </a:fld>
            <a:endParaRPr lang="es-ES"/>
          </a:p>
        </p:txBody>
      </p:sp>
      <p:sp>
        <p:nvSpPr>
          <p:cNvPr id="64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AD988-3F88-4943-AB49-A0A89561B8A3}" type="slidenum">
              <a:rPr lang="es-ES"/>
              <a:pPr/>
              <a:t>12</a:t>
            </a:fld>
            <a:endParaRPr lang="es-ES"/>
          </a:p>
        </p:txBody>
      </p:sp>
      <p:sp>
        <p:nvSpPr>
          <p:cNvPr id="67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04CBDE-BB3F-8B4C-A855-8CD71D2A0E4D}" type="slidenum">
              <a:rPr lang="es-ES"/>
              <a:pPr/>
              <a:t>13</a:t>
            </a:fld>
            <a:endParaRPr lang="es-ES"/>
          </a:p>
        </p:txBody>
      </p:sp>
      <p:sp>
        <p:nvSpPr>
          <p:cNvPr id="68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3126BC-1EC1-224B-9EFD-E0F13D7668E1}" type="slidenum">
              <a:rPr lang="es-ES"/>
              <a:pPr/>
              <a:t>14</a:t>
            </a:fld>
            <a:endParaRPr lang="es-ES"/>
          </a:p>
        </p:txBody>
      </p:sp>
      <p:sp>
        <p:nvSpPr>
          <p:cNvPr id="69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DE95FE-5176-D947-9BEB-5008D7E75511}" type="slidenum">
              <a:rPr lang="es-ES"/>
              <a:pPr/>
              <a:t>15</a:t>
            </a:fld>
            <a:endParaRPr lang="es-ES"/>
          </a:p>
        </p:txBody>
      </p:sp>
      <p:sp>
        <p:nvSpPr>
          <p:cNvPr id="70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12A52F-6F4D-7F4A-A713-1D80BB0F0D65}" type="slidenum">
              <a:rPr lang="es-ES"/>
              <a:pPr/>
              <a:t>16</a:t>
            </a:fld>
            <a:endParaRPr lang="es-ES"/>
          </a:p>
        </p:txBody>
      </p:sp>
      <p:sp>
        <p:nvSpPr>
          <p:cNvPr id="71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792EAC-F02F-594B-B008-3FFB70B1E4DD}" type="slidenum">
              <a:rPr lang="es-ES"/>
              <a:pPr/>
              <a:t>17</a:t>
            </a:fld>
            <a:endParaRPr lang="es-ES"/>
          </a:p>
        </p:txBody>
      </p:sp>
      <p:sp>
        <p:nvSpPr>
          <p:cNvPr id="72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B19DA4-7E49-0049-928F-0CAB779889A1}" type="slidenum">
              <a:rPr lang="es-ES"/>
              <a:pPr/>
              <a:t>18</a:t>
            </a:fld>
            <a:endParaRPr lang="es-ES"/>
          </a:p>
        </p:txBody>
      </p:sp>
      <p:sp>
        <p:nvSpPr>
          <p:cNvPr id="73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2E8154-6345-5744-AF55-33953DCC1E97}" type="slidenum">
              <a:rPr lang="es-ES"/>
              <a:pPr/>
              <a:t>19</a:t>
            </a:fld>
            <a:endParaRPr lang="es-ES"/>
          </a:p>
        </p:txBody>
      </p:sp>
      <p:sp>
        <p:nvSpPr>
          <p:cNvPr id="74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4A5114-A53F-1040-B69E-017047898EA8}" type="slidenum">
              <a:rPr lang="es-ES"/>
              <a:pPr/>
              <a:t>2</a:t>
            </a:fld>
            <a:endParaRPr lang="es-ES"/>
          </a:p>
        </p:txBody>
      </p:sp>
      <p:sp>
        <p:nvSpPr>
          <p:cNvPr id="55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02C9EC-BEB2-AD47-A9C3-978091FEFFEA}" type="slidenum">
              <a:rPr lang="es-ES"/>
              <a:pPr/>
              <a:t>20</a:t>
            </a:fld>
            <a:endParaRPr lang="es-ES"/>
          </a:p>
        </p:txBody>
      </p:sp>
      <p:sp>
        <p:nvSpPr>
          <p:cNvPr id="75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112BBC-1203-8C47-8625-FD1F79068931}" type="slidenum">
              <a:rPr lang="es-ES"/>
              <a:pPr/>
              <a:t>21</a:t>
            </a:fld>
            <a:endParaRPr lang="es-ES"/>
          </a:p>
        </p:txBody>
      </p:sp>
      <p:sp>
        <p:nvSpPr>
          <p:cNvPr id="76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1778D5-92D9-D442-8E6F-2C4DE8C099B6}" type="slidenum">
              <a:rPr lang="es-ES"/>
              <a:pPr/>
              <a:t>22</a:t>
            </a:fld>
            <a:endParaRPr lang="es-ES"/>
          </a:p>
        </p:txBody>
      </p:sp>
      <p:sp>
        <p:nvSpPr>
          <p:cNvPr id="778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1FD41-DBB6-3B4A-9190-3D4AE313120C}" type="slidenum">
              <a:rPr lang="es-ES"/>
              <a:pPr/>
              <a:t>23</a:t>
            </a:fld>
            <a:endParaRPr lang="es-ES"/>
          </a:p>
        </p:txBody>
      </p:sp>
      <p:sp>
        <p:nvSpPr>
          <p:cNvPr id="798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FB26A-2D1B-084E-A248-C916B8B9B479}" type="slidenum">
              <a:rPr lang="es-ES"/>
              <a:pPr/>
              <a:t>24</a:t>
            </a:fld>
            <a:endParaRPr lang="es-ES"/>
          </a:p>
        </p:txBody>
      </p:sp>
      <p:sp>
        <p:nvSpPr>
          <p:cNvPr id="808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D5D0B1-C80D-A445-A36A-B789D8CAA516}" type="slidenum">
              <a:rPr lang="es-ES"/>
              <a:pPr/>
              <a:t>25</a:t>
            </a:fld>
            <a:endParaRPr lang="es-ES"/>
          </a:p>
        </p:txBody>
      </p:sp>
      <p:sp>
        <p:nvSpPr>
          <p:cNvPr id="819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C90433-FC28-6E4F-8B18-8A4246A45671}" type="slidenum">
              <a:rPr lang="es-ES"/>
              <a:pPr/>
              <a:t>26</a:t>
            </a:fld>
            <a:endParaRPr lang="es-ES"/>
          </a:p>
        </p:txBody>
      </p:sp>
      <p:sp>
        <p:nvSpPr>
          <p:cNvPr id="82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265BFE-C27D-3E4A-B10C-67FF6A387145}" type="slidenum">
              <a:rPr lang="es-ES"/>
              <a:pPr/>
              <a:t>27</a:t>
            </a:fld>
            <a:endParaRPr lang="es-ES"/>
          </a:p>
        </p:txBody>
      </p:sp>
      <p:sp>
        <p:nvSpPr>
          <p:cNvPr id="83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8AC0C4-3259-8648-A89A-B2E6598CAD20}" type="slidenum">
              <a:rPr lang="es-ES"/>
              <a:pPr/>
              <a:t>28</a:t>
            </a:fld>
            <a:endParaRPr lang="es-ES"/>
          </a:p>
        </p:txBody>
      </p:sp>
      <p:sp>
        <p:nvSpPr>
          <p:cNvPr id="84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703EA4-B7C8-544B-B93F-BA26335786D3}" type="slidenum">
              <a:rPr lang="es-ES"/>
              <a:pPr/>
              <a:t>29</a:t>
            </a:fld>
            <a:endParaRPr lang="es-ES"/>
          </a:p>
        </p:txBody>
      </p:sp>
      <p:sp>
        <p:nvSpPr>
          <p:cNvPr id="86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837659-1606-3540-B556-2022791D9DD4}" type="slidenum">
              <a:rPr lang="es-ES"/>
              <a:pPr/>
              <a:t>3</a:t>
            </a:fld>
            <a:endParaRPr lang="es-ES"/>
          </a:p>
        </p:txBody>
      </p:sp>
      <p:sp>
        <p:nvSpPr>
          <p:cNvPr id="56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99B2DB-40AC-134B-A44D-66E3D442DE4A}" type="slidenum">
              <a:rPr lang="es-ES"/>
              <a:pPr/>
              <a:t>30</a:t>
            </a:fld>
            <a:endParaRPr lang="es-ES"/>
          </a:p>
        </p:txBody>
      </p:sp>
      <p:sp>
        <p:nvSpPr>
          <p:cNvPr id="87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F9CB58-3063-8E4B-AA9F-CC188CFFA040}" type="slidenum">
              <a:rPr lang="es-ES"/>
              <a:pPr/>
              <a:t>31</a:t>
            </a:fld>
            <a:endParaRPr lang="es-ES"/>
          </a:p>
        </p:txBody>
      </p:sp>
      <p:sp>
        <p:nvSpPr>
          <p:cNvPr id="88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6796DA-B3C5-F542-B96D-B1F0ACA9F334}" type="slidenum">
              <a:rPr lang="es-ES"/>
              <a:pPr/>
              <a:t>32</a:t>
            </a:fld>
            <a:endParaRPr lang="es-ES"/>
          </a:p>
        </p:txBody>
      </p:sp>
      <p:sp>
        <p:nvSpPr>
          <p:cNvPr id="89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92B8A8-647E-784C-A1AB-564B4200A554}" type="slidenum">
              <a:rPr lang="es-ES"/>
              <a:pPr/>
              <a:t>33</a:t>
            </a:fld>
            <a:endParaRPr lang="es-ES"/>
          </a:p>
        </p:txBody>
      </p:sp>
      <p:sp>
        <p:nvSpPr>
          <p:cNvPr id="90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91BAF5-4461-884A-AC30-3DC0886D5C95}" type="slidenum">
              <a:rPr lang="es-ES"/>
              <a:pPr/>
              <a:t>34</a:t>
            </a:fld>
            <a:endParaRPr lang="es-ES"/>
          </a:p>
        </p:txBody>
      </p:sp>
      <p:sp>
        <p:nvSpPr>
          <p:cNvPr id="91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18A61-38AB-F04C-8D7F-BECCF23F8D83}" type="slidenum">
              <a:rPr lang="es-ES"/>
              <a:pPr/>
              <a:t>35</a:t>
            </a:fld>
            <a:endParaRPr lang="es-ES"/>
          </a:p>
        </p:txBody>
      </p:sp>
      <p:sp>
        <p:nvSpPr>
          <p:cNvPr id="92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7BEE6D-5126-9949-9BB3-4A91F16F84ED}" type="slidenum">
              <a:rPr lang="es-ES"/>
              <a:pPr/>
              <a:t>36</a:t>
            </a:fld>
            <a:endParaRPr lang="es-ES"/>
          </a:p>
        </p:txBody>
      </p:sp>
      <p:sp>
        <p:nvSpPr>
          <p:cNvPr id="93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5BC82A-8406-C442-9007-E2C464198674}" type="slidenum">
              <a:rPr lang="es-ES"/>
              <a:pPr/>
              <a:t>37</a:t>
            </a:fld>
            <a:endParaRPr lang="es-ES"/>
          </a:p>
        </p:txBody>
      </p:sp>
      <p:sp>
        <p:nvSpPr>
          <p:cNvPr id="94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FC3333-762F-634F-BE7D-6DD1F8CE34F7}" type="slidenum">
              <a:rPr lang="es-ES"/>
              <a:pPr/>
              <a:t>38</a:t>
            </a:fld>
            <a:endParaRPr lang="es-ES"/>
          </a:p>
        </p:txBody>
      </p:sp>
      <p:sp>
        <p:nvSpPr>
          <p:cNvPr id="95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476838-4600-3E44-BF61-34234E3B502C}" type="slidenum">
              <a:rPr lang="es-ES"/>
              <a:pPr/>
              <a:t>39</a:t>
            </a:fld>
            <a:endParaRPr lang="es-ES"/>
          </a:p>
        </p:txBody>
      </p:sp>
      <p:sp>
        <p:nvSpPr>
          <p:cNvPr id="96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E55070-285D-4B44-A5CC-3D658823FDDA}" type="slidenum">
              <a:rPr lang="es-ES"/>
              <a:pPr/>
              <a:t>4</a:t>
            </a:fld>
            <a:endParaRPr lang="es-E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A1253E-99F7-3042-A06A-F005A9FD0A56}" type="slidenum">
              <a:rPr lang="es-ES"/>
              <a:pPr/>
              <a:t>40</a:t>
            </a:fld>
            <a:endParaRPr lang="es-ES"/>
          </a:p>
        </p:txBody>
      </p:sp>
      <p:sp>
        <p:nvSpPr>
          <p:cNvPr id="97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5CE980-95CE-C547-BACE-5EECD56AFF10}" type="slidenum">
              <a:rPr lang="es-ES"/>
              <a:pPr/>
              <a:t>41</a:t>
            </a:fld>
            <a:endParaRPr lang="es-ES"/>
          </a:p>
        </p:txBody>
      </p:sp>
      <p:sp>
        <p:nvSpPr>
          <p:cNvPr id="98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64EAC0-74FE-B848-BC02-5589F95AF128}" type="slidenum">
              <a:rPr lang="es-ES"/>
              <a:pPr/>
              <a:t>42</a:t>
            </a:fld>
            <a:endParaRPr lang="es-ES"/>
          </a:p>
        </p:txBody>
      </p:sp>
      <p:sp>
        <p:nvSpPr>
          <p:cNvPr id="99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636AB0-83CC-6E4E-8FAD-5985340E55C1}" type="slidenum">
              <a:rPr lang="es-ES"/>
              <a:pPr/>
              <a:t>43</a:t>
            </a:fld>
            <a:endParaRPr lang="es-ES"/>
          </a:p>
        </p:txBody>
      </p:sp>
      <p:sp>
        <p:nvSpPr>
          <p:cNvPr id="100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5EAA76-7A67-D84A-BF5C-911FB9DE3A0A}" type="slidenum">
              <a:rPr lang="es-ES"/>
              <a:pPr/>
              <a:t>44</a:t>
            </a:fld>
            <a:endParaRPr lang="es-ES"/>
          </a:p>
        </p:txBody>
      </p:sp>
      <p:sp>
        <p:nvSpPr>
          <p:cNvPr id="101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348B7F-9746-F745-A17C-C1976C3B7F7F}" type="slidenum">
              <a:rPr lang="es-ES"/>
              <a:pPr/>
              <a:t>5</a:t>
            </a:fld>
            <a:endParaRPr lang="es-ES"/>
          </a:p>
        </p:txBody>
      </p:sp>
      <p:sp>
        <p:nvSpPr>
          <p:cNvPr id="58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FC397B-CAD7-FD4A-B3AD-B1DB55B28387}" type="slidenum">
              <a:rPr lang="es-ES"/>
              <a:pPr/>
              <a:t>6</a:t>
            </a:fld>
            <a:endParaRPr lang="es-ES"/>
          </a:p>
        </p:txBody>
      </p:sp>
      <p:sp>
        <p:nvSpPr>
          <p:cNvPr id="59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1CFE1A-FED0-6244-8EBA-F58097972802}" type="slidenum">
              <a:rPr lang="es-ES"/>
              <a:pPr/>
              <a:t>7</a:t>
            </a:fld>
            <a:endParaRPr lang="es-ES"/>
          </a:p>
        </p:txBody>
      </p:sp>
      <p:sp>
        <p:nvSpPr>
          <p:cNvPr id="60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247F5C-CA70-0040-B465-6ACF87336A3B}" type="slidenum">
              <a:rPr lang="es-ES"/>
              <a:pPr/>
              <a:t>8</a:t>
            </a:fld>
            <a:endParaRPr lang="es-ES"/>
          </a:p>
        </p:txBody>
      </p:sp>
      <p:sp>
        <p:nvSpPr>
          <p:cNvPr id="614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50228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/>
          <a:lstStyle>
            <a:lvl1pPr marL="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 marL="6477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 marL="8636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1800">
                <a:latin typeface="Arial" charset="0"/>
                <a:cs typeface="DejaVu Sans" charset="0"/>
              </a:rPr>
              <a:t>Libertades del Software libre</a:t>
            </a:r>
          </a:p>
          <a:p>
            <a:pPr lvl="1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200">
                <a:latin typeface="Arial" charset="0"/>
                <a:cs typeface="DejaVu Sans" charset="0"/>
              </a:rPr>
              <a:t>libertad de </a:t>
            </a:r>
            <a:r>
              <a:rPr lang="es-ES" sz="2200" b="1">
                <a:latin typeface="Arial" charset="0"/>
                <a:cs typeface="DejaVu Sans" charset="0"/>
              </a:rPr>
              <a:t>usar (ejecutar) el programa</a:t>
            </a:r>
            <a:r>
              <a:rPr lang="es-ES" sz="2200">
                <a:latin typeface="Arial" charset="0"/>
                <a:cs typeface="DejaVu Sans" charset="0"/>
              </a:rPr>
              <a:t>, con cualquier propósito.</a:t>
            </a:r>
          </a:p>
          <a:p>
            <a:pPr lvl="2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000">
                <a:latin typeface="Arial" charset="0"/>
                <a:cs typeface="DejaVu Sans" charset="0"/>
              </a:rPr>
              <a:t>privado, educativo, público, comercial, militar, etc.</a:t>
            </a:r>
          </a:p>
          <a:p>
            <a:pPr lvl="1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200">
                <a:latin typeface="Arial" charset="0"/>
                <a:cs typeface="DejaVu Sans" charset="0"/>
              </a:rPr>
              <a:t>libertad de </a:t>
            </a:r>
            <a:r>
              <a:rPr lang="es-ES" sz="2200" b="1">
                <a:latin typeface="Arial" charset="0"/>
                <a:cs typeface="DejaVu Sans" charset="0"/>
              </a:rPr>
              <a:t>estudiar cómo funciona el programa y modificarlo</a:t>
            </a:r>
          </a:p>
          <a:p>
            <a:pPr lvl="2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000">
                <a:latin typeface="Arial" charset="0"/>
                <a:cs typeface="DejaVu Sans" charset="0"/>
              </a:rPr>
              <a:t>adaptándolo a tus necesidades y a través de un código fuente público</a:t>
            </a:r>
          </a:p>
          <a:p>
            <a:pPr lvl="1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200">
                <a:latin typeface="Arial" charset="0"/>
                <a:cs typeface="DejaVu Sans" charset="0"/>
              </a:rPr>
              <a:t>libertad de </a:t>
            </a:r>
            <a:r>
              <a:rPr lang="es-ES" sz="2200" b="1">
                <a:latin typeface="Arial" charset="0"/>
                <a:cs typeface="DejaVu Sans" charset="0"/>
              </a:rPr>
              <a:t>distribuir copias del programa</a:t>
            </a:r>
          </a:p>
          <a:p>
            <a:pPr lvl="2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000">
                <a:latin typeface="Arial" charset="0"/>
                <a:cs typeface="DejaVu Sans" charset="0"/>
              </a:rPr>
              <a:t>de manera que se ayude a los demás</a:t>
            </a:r>
          </a:p>
          <a:p>
            <a:pPr lvl="1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200">
                <a:latin typeface="Arial" charset="0"/>
                <a:cs typeface="DejaVu Sans" charset="0"/>
              </a:rPr>
              <a:t>libertad de </a:t>
            </a:r>
            <a:r>
              <a:rPr lang="es-ES" sz="2200" b="1">
                <a:latin typeface="Arial" charset="0"/>
                <a:cs typeface="DejaVu Sans" charset="0"/>
              </a:rPr>
              <a:t>mejorar el programa y hacer públicas esas mejoras</a:t>
            </a:r>
            <a:r>
              <a:rPr lang="es-ES" sz="2200">
                <a:latin typeface="Arial" charset="0"/>
                <a:cs typeface="DejaVu Sans" charset="0"/>
              </a:rPr>
              <a:t> </a:t>
            </a:r>
          </a:p>
          <a:p>
            <a:pPr lvl="2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s-ES" sz="2000">
                <a:latin typeface="Arial" charset="0"/>
                <a:cs typeface="DejaVu Sans" charset="0"/>
              </a:rPr>
              <a:t>de modo que toda la comunidad se beneficie y a través de un código código fuente conocido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F1E01A-5B8C-E649-9D40-721F85FBC889}" type="slidenum">
              <a:rPr lang="es-ES"/>
              <a:pPr/>
              <a:t>9</a:t>
            </a:fld>
            <a:endParaRPr lang="es-ES"/>
          </a:p>
        </p:txBody>
      </p:sp>
      <p:sp>
        <p:nvSpPr>
          <p:cNvPr id="62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6B3A98-A8EC-E34B-A6ED-EBCE17CE5409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33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EB5CDC-C06E-F849-9073-AF3885BFEED3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71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18350" y="157163"/>
            <a:ext cx="2252663" cy="583247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60363" y="157163"/>
            <a:ext cx="6605587" cy="583247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44A8AB-47C1-144A-A3F5-11518F456CDB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24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363" y="157163"/>
            <a:ext cx="7458075" cy="126047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E1F7532A-39A2-DE4B-9BEC-1B14F30ABB7C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141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ítulo y 2 objetos encima del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363" y="157163"/>
            <a:ext cx="7458075" cy="126047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503238" y="1606550"/>
            <a:ext cx="4357687" cy="211455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2"/>
          </p:nvPr>
        </p:nvSpPr>
        <p:spPr>
          <a:xfrm>
            <a:off x="5013325" y="1606550"/>
            <a:ext cx="4357688" cy="211455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half" idx="3"/>
          </p:nvPr>
        </p:nvSpPr>
        <p:spPr>
          <a:xfrm>
            <a:off x="503238" y="3873500"/>
            <a:ext cx="8867775" cy="21161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2BAEB94A-B7FD-E049-93FE-1392D2CB1AD1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12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D8E81C-EDA1-5441-8714-906742ADDEDF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161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6DD31C1-0DF2-CA42-B1D7-29A1189EC1CE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62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3238" y="1606550"/>
            <a:ext cx="43576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13325" y="1606550"/>
            <a:ext cx="4357688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9BC44E1-BB6D-5845-BF00-3BAF597315A6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65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2D4BD66-9612-AB48-B74D-B304D8453B08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680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DCB22C-349F-0A41-A566-C6688A43A13A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27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0CA0B1B-1AF9-D449-ADF2-BC4FE7C333A9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4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DFEB832-B03D-0D4A-96AF-D872643B0A84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F7B580C-1110-BE4E-A52E-2E54E2F91B80}" type="slidenum">
              <a:rPr lang="es-ES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18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73025"/>
            <a:ext cx="8021638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57163"/>
            <a:ext cx="74580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Pulse para editar el formato del texto de título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606550"/>
            <a:ext cx="8867775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Pulse para editar los formatos del texto del esquema</a:t>
            </a:r>
          </a:p>
          <a:p>
            <a:pPr lvl="1"/>
            <a:r>
              <a:rPr lang="en-GB"/>
              <a:t>Segundo nivel del esquema</a:t>
            </a:r>
          </a:p>
          <a:p>
            <a:pPr lvl="2"/>
            <a:r>
              <a:rPr lang="en-GB"/>
              <a:t>Tercer nivel del esquema</a:t>
            </a:r>
          </a:p>
          <a:p>
            <a:pPr lvl="3"/>
            <a:r>
              <a:rPr lang="en-GB"/>
              <a:t>Cuarto nivel del esquema</a:t>
            </a:r>
          </a:p>
          <a:p>
            <a:pPr lvl="4"/>
            <a:r>
              <a:rPr lang="en-GB"/>
              <a:t>Quinto nivel del esquema</a:t>
            </a:r>
          </a:p>
          <a:p>
            <a:pPr lvl="4"/>
            <a:r>
              <a:rPr lang="en-GB"/>
              <a:t>Sexto nivel del esquema</a:t>
            </a:r>
          </a:p>
          <a:p>
            <a:pPr lvl="4"/>
            <a:r>
              <a:rPr lang="en-GB"/>
              <a:t>Séptimo nivel del esquema</a:t>
            </a:r>
          </a:p>
          <a:p>
            <a:pPr lvl="4"/>
            <a:r>
              <a:rPr lang="en-GB"/>
              <a:t>Octavo nivel del esquema</a:t>
            </a:r>
          </a:p>
          <a:p>
            <a:pPr lvl="4"/>
            <a:r>
              <a:rPr lang="en-GB"/>
              <a:t>Noveno nivel del esquema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0314BB23-AA42-2B47-9097-5922D430AC8C}" type="slidenum">
              <a:rPr lang="es-ES"/>
              <a:pPr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2pPr>
      <a:lvl3pPr marL="11430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3pPr>
      <a:lvl4pPr marL="16002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4pPr>
      <a:lvl5pPr marL="20574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5pPr>
      <a:lvl6pPr marL="25146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6pPr>
      <a:lvl7pPr marL="29718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7pPr>
      <a:lvl8pPr marL="34290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8pPr>
      <a:lvl9pPr marL="3886200" indent="-228600" algn="l" defTabSz="449263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FFFFFF"/>
          </a:solidFill>
          <a:latin typeface="Ubuntu" charset="0"/>
          <a:ea typeface="ＭＳ Ｐゴシック" charset="0"/>
          <a:cs typeface="DejaVu Sans" charset="0"/>
        </a:defRPr>
      </a:lvl9pPr>
    </p:titleStyle>
    <p:bodyStyle>
      <a:lvl1pPr marL="342900" indent="-342900" algn="l" defTabSz="449263" rtl="0" fontAlgn="base" hangingPunct="0">
        <a:lnSpc>
          <a:spcPct val="112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112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112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112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11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11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11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11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11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82/n7386/abs/nature10836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arison_of_GIS_software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earthdata.nasa.gov/featured-stories/featured-research/matter-motion-earths-changing-gravity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patialreference.org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hub.qgis.org/projects/quantum-gis/wiki/Download" TargetMode="External"/><Relationship Id="rId4" Type="http://schemas.openxmlformats.org/officeDocument/2006/relationships/hyperlink" Target="http://hub.qgis.org/projects/quantum-gis/wiki/Download%231-Windows" TargetMode="External"/><Relationship Id="rId5" Type="http://schemas.openxmlformats.org/officeDocument/2006/relationships/hyperlink" Target="http://qgis.org/downloads/QGIS-OSGeo4W-1.8.0-2-Setup.exe" TargetMode="External"/><Relationship Id="rId6" Type="http://schemas.openxmlformats.org/officeDocument/2006/relationships/hyperlink" Target="http://download.osgeo.org/osgeo4w/osgeo4w-setup.exe" TargetMode="External"/><Relationship Id="rId7" Type="http://schemas.openxmlformats.org/officeDocument/2006/relationships/hyperlink" Target="http://hub.qgis.org/projects/quantum-gis/wiki/Download%232-Linux" TargetMode="External"/><Relationship Id="rId8" Type="http://schemas.openxmlformats.org/officeDocument/2006/relationships/hyperlink" Target="http://hub.qgis.org/projects/quantum-gis/wiki/Download%234-MacOS-X" TargetMode="External"/><Relationship Id="rId9" Type="http://schemas.openxmlformats.org/officeDocument/2006/relationships/hyperlink" Target="http://android.qgis.org/" TargetMode="External"/><Relationship Id="rId10" Type="http://schemas.openxmlformats.org/officeDocument/2006/relationships/hyperlink" Target="http://www.archaeogeek.com/portable-gis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wxgis/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sf.org/" TargetMode="External"/><Relationship Id="rId4" Type="http://schemas.openxmlformats.org/officeDocument/2006/relationships/hyperlink" Target="http://www.cenatic.es/sobre-el-software-libre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36513"/>
            <a:ext cx="9313863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688" y="215900"/>
            <a:ext cx="8783637" cy="2232025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dirty="0"/>
              <a:t>Introducción a los sistemas de información geográfica (SIG) con herramientas libres: </a:t>
            </a:r>
            <a:r>
              <a:rPr lang="es-ES" dirty="0" smtClean="0"/>
              <a:t>QGIS</a:t>
            </a:r>
            <a:endParaRPr lang="es-E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503238" y="4140200"/>
            <a:ext cx="8869362" cy="151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24695" rIns="0" bIns="0" anchor="ctr"/>
          <a:lstStyle/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>
                <a:latin typeface="Arial" charset="0"/>
              </a:rPr>
              <a:t>Miguel Sevilla-Callejo* y Blas M. Benito**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s-ES" sz="1600">
              <a:latin typeface="Arial" charset="0"/>
            </a:endParaRP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>
                <a:latin typeface="Arial" charset="0"/>
              </a:rPr>
              <a:t>* Instituto Pirenaico de Ecología – CSIC, msevilla@ipe.csic.es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>
                <a:latin typeface="Arial" charset="0"/>
              </a:rPr>
              <a:t>** iEcolab - Centro Andaluz de Medio Ambiente, blasbp@ugr.es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90" y="2952750"/>
            <a:ext cx="1077913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103" name="Group 7"/>
          <p:cNvGrpSpPr>
            <a:grpSpLocks/>
          </p:cNvGrpSpPr>
          <p:nvPr/>
        </p:nvGrpSpPr>
        <p:grpSpPr bwMode="auto">
          <a:xfrm>
            <a:off x="6257925" y="6340475"/>
            <a:ext cx="3681413" cy="1073150"/>
            <a:chOff x="3942" y="3994"/>
            <a:chExt cx="2319" cy="676"/>
          </a:xfrm>
        </p:grpSpPr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3967" y="4372"/>
              <a:ext cx="229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>
                <a:lnSpc>
                  <a:spcPct val="112000"/>
                </a:lnSpc>
              </a:pPr>
              <a:r>
                <a:rPr lang="es-ES" sz="2400">
                  <a:solidFill>
                    <a:srgbClr val="4C4C4C"/>
                  </a:solidFill>
                  <a:latin typeface="Ubuntu" charset="0"/>
                </a:rPr>
                <a:t>Plan de Formación 2013</a:t>
              </a:r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" y="3994"/>
              <a:ext cx="220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586413"/>
            <a:ext cx="135255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149225"/>
            <a:ext cx="9032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3175" y="1598613"/>
            <a:ext cx="10075863" cy="5980112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FFFFFF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Código abierto y ciencia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4384675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>
                <a:solidFill>
                  <a:srgbClr val="004586"/>
                </a:solidFill>
              </a:rPr>
              <a:t>23 FEBRUARY 2012 | VOL 482 | NATURE | 485</a:t>
            </a:r>
          </a:p>
        </p:txBody>
      </p:sp>
      <p:pic>
        <p:nvPicPr>
          <p:cNvPr id="14340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2721" r="2206" b="5974"/>
          <a:stretch>
            <a:fillRect/>
          </a:stretch>
        </p:blipFill>
        <p:spPr bwMode="auto">
          <a:xfrm>
            <a:off x="179388" y="2197100"/>
            <a:ext cx="9720262" cy="537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61" t="2721" r="2206" b="59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360363" y="157163"/>
            <a:ext cx="7780337" cy="12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</a:pPr>
            <a:r>
              <a:rPr lang="es-ES" sz="4000">
                <a:solidFill>
                  <a:srgbClr val="FFFFFF"/>
                </a:solidFill>
                <a:latin typeface="Ubuntu" charset="0"/>
              </a:rPr>
              <a:t>¿Qué programas SIG existen?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03238" y="2914352"/>
            <a:ext cx="4427537" cy="4033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400" dirty="0">
                <a:solidFill>
                  <a:srgbClr val="FF0000"/>
                </a:solidFill>
                <a:latin typeface="Ubuntu" charset="0"/>
              </a:rPr>
              <a:t>→ Software propietario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>
                <a:latin typeface="Ubuntu" charset="0"/>
              </a:rPr>
              <a:t>Licencias privativas, limitadas y caras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>
                <a:latin typeface="Ubuntu" charset="0"/>
              </a:rPr>
              <a:t>Código de funcionamiento oculto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>
                <a:latin typeface="Ubuntu" charset="0"/>
              </a:rPr>
              <a:t>disponible solo en sistemas operativos más usados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>
                <a:latin typeface="Ubuntu" charset="0"/>
              </a:rPr>
              <a:t>dependen de grandes recursos de hardware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 err="1">
                <a:latin typeface="Ubuntu" charset="0"/>
              </a:rPr>
              <a:t>ArcGIS</a:t>
            </a:r>
            <a:r>
              <a:rPr lang="es-ES" sz="2000" dirty="0">
                <a:latin typeface="Ubuntu" charset="0"/>
              </a:rPr>
              <a:t>, </a:t>
            </a:r>
            <a:r>
              <a:rPr lang="es-ES" sz="2000" dirty="0" err="1">
                <a:latin typeface="Ubuntu" charset="0"/>
              </a:rPr>
              <a:t>Geomedia</a:t>
            </a:r>
            <a:r>
              <a:rPr lang="es-ES" sz="2000" dirty="0">
                <a:latin typeface="Ubuntu" charset="0"/>
              </a:rPr>
              <a:t>, IDRISI o </a:t>
            </a:r>
            <a:r>
              <a:rPr lang="es-ES" sz="2000" dirty="0" err="1">
                <a:latin typeface="Ubuntu" charset="0"/>
              </a:rPr>
              <a:t>Miramon</a:t>
            </a:r>
            <a:endParaRPr lang="es-ES" sz="2000" dirty="0">
              <a:latin typeface="Ubuntu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5153025" y="2914352"/>
            <a:ext cx="4427538" cy="4033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400">
                <a:solidFill>
                  <a:srgbClr val="008000"/>
                </a:solidFill>
                <a:latin typeface="Ubuntu" charset="0"/>
              </a:rPr>
              <a:t>→ Software libre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>
                <a:latin typeface="Ubuntu" charset="0"/>
              </a:rPr>
              <a:t>Licencias libres, universales y baratas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>
                <a:latin typeface="Ubuntu" charset="0"/>
              </a:rPr>
              <a:t>Código abierto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>
                <a:latin typeface="Ubuntu" charset="0"/>
              </a:rPr>
              <a:t>disponible en múltiples sistemas operativos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>
                <a:latin typeface="Ubuntu" charset="0"/>
              </a:rPr>
              <a:t>demandan menores recursos de hardware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b="1">
                <a:latin typeface="Ubuntu" charset="0"/>
              </a:rPr>
              <a:t>GRASS, Quantum GIS</a:t>
            </a:r>
            <a:r>
              <a:rPr lang="es-ES" sz="2000">
                <a:latin typeface="Ubuntu" charset="0"/>
              </a:rPr>
              <a:t>, SAGA, JUMP GIS, uDIG, gvSIG o Kosmo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22288" y="1682750"/>
            <a:ext cx="9056687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SzPct val="45000"/>
              <a:buFont typeface="Wingdings" charset="0"/>
              <a:buChar char=""/>
            </a:pPr>
            <a:r>
              <a:rPr lang="es-ES" sz="2000" dirty="0"/>
              <a:t>Muchos tipos: de escritorio, clientes, servidores, móviles, bibliotecas, </a:t>
            </a:r>
            <a:r>
              <a:rPr lang="es-ES" sz="2000" dirty="0" err="1"/>
              <a:t>míxtos</a:t>
            </a:r>
            <a:r>
              <a:rPr lang="es-ES" sz="2000" dirty="0"/>
              <a:t>, etc.</a:t>
            </a:r>
          </a:p>
          <a:p>
            <a:pPr lvl="1">
              <a:buSzPct val="75000"/>
              <a:buFont typeface="Symbol" charset="0"/>
              <a:buChar char=""/>
            </a:pPr>
            <a:r>
              <a:rPr lang="es-ES" sz="1600" dirty="0">
                <a:hlinkClick r:id="rId3"/>
              </a:rPr>
              <a:t>Más info. en comparativa de herramientas SIG en Wikipedia</a:t>
            </a:r>
          </a:p>
          <a:p>
            <a:pPr>
              <a:buSzPct val="45000"/>
              <a:buFont typeface="Wingdings" charset="0"/>
              <a:buChar char=""/>
            </a:pPr>
            <a:r>
              <a:rPr lang="es-ES" sz="2000" b="1" dirty="0"/>
              <a:t>Programas de escritorio / </a:t>
            </a:r>
            <a:r>
              <a:rPr lang="es-ES" sz="2000" b="1" i="1" dirty="0"/>
              <a:t>Desktop GIS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209550"/>
            <a:ext cx="7115175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Componente espacial</a:t>
            </a:r>
            <a:br>
              <a:rPr lang="es-ES"/>
            </a:br>
            <a:r>
              <a:rPr lang="es-ES"/>
              <a:t>ráster y vectorial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797425" y="2303463"/>
            <a:ext cx="43275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charset="0"/>
              <a:buChar char=""/>
            </a:pPr>
            <a:r>
              <a:rPr lang="es-ES" sz="2800" b="1">
                <a:latin typeface="Ubuntu" charset="0"/>
              </a:rPr>
              <a:t>ráster</a:t>
            </a:r>
          </a:p>
          <a:p>
            <a:pPr>
              <a:lnSpc>
                <a:spcPct val="112000"/>
              </a:lnSpc>
              <a:buClrTx/>
              <a:buSzTx/>
              <a:buFontTx/>
              <a:buNone/>
            </a:pPr>
            <a:r>
              <a:rPr lang="es-ES" sz="2600">
                <a:latin typeface="Ubuntu" charset="0"/>
              </a:rPr>
              <a:t>retícula donde cada píxel recibe un valor identificativo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578225"/>
            <a:ext cx="8042275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03238" y="1836738"/>
            <a:ext cx="825341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s-ES" sz="2800">
                <a:latin typeface="Ubuntu" charset="0"/>
              </a:rPr>
              <a:t>dos paradigmas de representación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622425" y="6804025"/>
            <a:ext cx="6834188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s-ES">
                <a:latin typeface="Ubuntu" charset="0"/>
              </a:rPr>
              <a:t>Comparación entre los esquema del modelo de representación</a:t>
            </a:r>
            <a:br>
              <a:rPr lang="es-ES">
                <a:latin typeface="Ubuntu" charset="0"/>
              </a:rPr>
            </a:br>
            <a:r>
              <a:rPr lang="es-ES">
                <a:latin typeface="Ubuntu" charset="0"/>
              </a:rPr>
              <a:t>(a) vectorial y (b) ráster (Olaya, 2011).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77838" y="2303463"/>
            <a:ext cx="4173537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charset="0"/>
              <a:buChar char=""/>
            </a:pPr>
            <a:r>
              <a:rPr lang="es-ES" sz="2600" b="1">
                <a:latin typeface="Ubuntu" charset="0"/>
              </a:rPr>
              <a:t>vectorial</a:t>
            </a:r>
            <a:r>
              <a:rPr lang="es-ES" sz="2600">
                <a:latin typeface="Ubuntu" charset="0"/>
              </a:rPr>
              <a:t/>
            </a:r>
            <a:br>
              <a:rPr lang="es-ES" sz="2600">
                <a:latin typeface="Ubuntu" charset="0"/>
              </a:rPr>
            </a:br>
            <a:r>
              <a:rPr lang="es-ES" sz="2600">
                <a:latin typeface="Ubuntu" charset="0"/>
              </a:rPr>
              <a:t>elementos geométricos definidos por nodos</a:t>
            </a: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Capas de información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4427537" cy="54086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400" dirty="0"/>
              <a:t>La información geográfica describe los atributos de objetos situados en el espacio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400" dirty="0"/>
              <a:t>La información geográfica muestra la realidad a modo de “capas”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400" dirty="0"/>
              <a:t>Cada capa representa la distribución en el espacio de un atributo del territorio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1592263"/>
            <a:ext cx="4859337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974013" y="6927850"/>
            <a:ext cx="19272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23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s-ES" sz="1500"/>
              <a:t>Macizo de Cotiella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Coordenadas y sistemas de referencia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2562" cy="550862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Referencia geográfica de los datos espaciales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Su interpretación y correcto uso </a:t>
            </a:r>
            <a:r>
              <a:rPr lang="es-ES" sz="2400" b="1" dirty="0"/>
              <a:t>son fundamentales</a:t>
            </a:r>
            <a:r>
              <a:rPr lang="es-ES" sz="2400" dirty="0"/>
              <a:t> para la adecuada manipulación de la información geográfica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Aspectos a tener en cuenta</a:t>
            </a:r>
            <a:r>
              <a:rPr lang="es-ES" sz="2400" dirty="0"/>
              <a:t>: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Tipo</a:t>
            </a:r>
            <a:r>
              <a:rPr lang="es-ES" sz="2400" dirty="0"/>
              <a:t> de coordenadas 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Geográficas; coordenadas en grados de latitud y longitud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Proyectadas; coordenadas cartesianas en metros, en X e Y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Sistema de proyección</a:t>
            </a:r>
            <a:r>
              <a:rPr lang="es-ES" sz="2400" dirty="0"/>
              <a:t> (si son proyectadas)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 err="1"/>
              <a:t>Datum</a:t>
            </a:r>
            <a:r>
              <a:rPr lang="es-ES" sz="2400" b="1" dirty="0"/>
              <a:t> </a:t>
            </a:r>
            <a:r>
              <a:rPr lang="es-ES" sz="2400" dirty="0"/>
              <a:t>(</a:t>
            </a:r>
            <a:r>
              <a:rPr lang="es-ES" sz="2400" dirty="0" err="1"/>
              <a:t>elipsiode</a:t>
            </a:r>
            <a:r>
              <a:rPr lang="es-ES" sz="2400" dirty="0"/>
              <a:t> y punto de referencia fundamental)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CRS – </a:t>
            </a:r>
            <a:r>
              <a:rPr lang="es-ES" sz="2400" i="1" dirty="0" err="1"/>
              <a:t>Coordinate</a:t>
            </a:r>
            <a:r>
              <a:rPr lang="es-ES" sz="2400" i="1" dirty="0"/>
              <a:t> Reference </a:t>
            </a:r>
            <a:r>
              <a:rPr lang="es-ES" sz="2400" i="1" dirty="0" err="1"/>
              <a:t>System</a:t>
            </a:r>
            <a:endParaRPr lang="es-ES" sz="2400" i="1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335463" y="2347913"/>
            <a:ext cx="5260975" cy="4833937"/>
          </a:xfrm>
          <a:prstGeom prst="rect">
            <a:avLst/>
          </a:prstGeom>
          <a:solidFill>
            <a:srgbClr val="FFFFFF"/>
          </a:solidFill>
          <a:ln w="3600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09588" y="2343150"/>
            <a:ext cx="3587750" cy="4845050"/>
          </a:xfrm>
          <a:prstGeom prst="rect">
            <a:avLst/>
          </a:prstGeom>
          <a:solidFill>
            <a:srgbClr val="FFFFFF"/>
          </a:solidFill>
          <a:ln w="3600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Coordenadas</a:t>
            </a:r>
            <a:br>
              <a:rPr lang="es-ES"/>
            </a:br>
            <a:r>
              <a:rPr lang="es-ES"/>
              <a:t>Geográficas y proyectadas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386013"/>
            <a:ext cx="3502025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2697163"/>
            <a:ext cx="2127250" cy="275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5032375"/>
            <a:ext cx="2751137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2668588"/>
            <a:ext cx="2074862" cy="237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5075238" y="7196138"/>
            <a:ext cx="45180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823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s-ES" sz="1500"/>
              <a:t>Fuente: Elaboración propia a partir de Olaya (2011)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509588" y="1804988"/>
            <a:ext cx="3348037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3200" b="1">
                <a:latin typeface="Ubuntu" charset="0"/>
              </a:rPr>
              <a:t>Geográficas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335463" y="1804988"/>
            <a:ext cx="3348037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3200" b="1">
                <a:latin typeface="Ubuntu" charset="0"/>
              </a:rPr>
              <a:t>Proyectadas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4513263" y="2474913"/>
            <a:ext cx="3849687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600">
                <a:latin typeface="Ubuntu" charset="0"/>
              </a:rPr>
              <a:t>Cónica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037388" y="2503488"/>
            <a:ext cx="206533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600">
                <a:latin typeface="Ubuntu" charset="0"/>
              </a:rPr>
              <a:t>Cilíndrica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7546975" y="5532438"/>
            <a:ext cx="20653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600">
                <a:latin typeface="Ubuntu" charset="0"/>
              </a:rPr>
              <a:t>Cilíndrica</a:t>
            </a:r>
            <a:br>
              <a:rPr lang="es-ES" sz="2600">
                <a:latin typeface="Ubuntu" charset="0"/>
              </a:rPr>
            </a:br>
            <a:r>
              <a:rPr lang="es-ES" sz="2600">
                <a:latin typeface="Ubuntu" charset="0"/>
              </a:rPr>
              <a:t>transversa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7635875" y="6584950"/>
            <a:ext cx="18288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s-ES" sz="1500">
                <a:latin typeface="Verdana" charset="0"/>
              </a:rPr>
              <a:t>Meridiano central</a:t>
            </a:r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H="1" flipV="1">
            <a:off x="6342063" y="6197600"/>
            <a:ext cx="1254125" cy="5016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215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sz="4400"/>
              <a:t>Geoide, elipsoide y datum</a:t>
            </a:r>
          </a:p>
        </p:txBody>
      </p:sp>
      <p:sp>
        <p:nvSpPr>
          <p:cNvPr id="22530" name="Freeform 2"/>
          <p:cNvSpPr>
            <a:spLocks/>
          </p:cNvSpPr>
          <p:nvPr/>
        </p:nvSpPr>
        <p:spPr bwMode="auto">
          <a:xfrm>
            <a:off x="3649663" y="3933825"/>
            <a:ext cx="1236662" cy="371475"/>
          </a:xfrm>
          <a:custGeom>
            <a:avLst/>
            <a:gdLst>
              <a:gd name="T0" fmla="*/ 0 w 3436"/>
              <a:gd name="T1" fmla="*/ 0 h 1032"/>
              <a:gd name="T2" fmla="*/ 3435 w 3436"/>
              <a:gd name="T3" fmla="*/ 1031 h 10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436" h="1032">
                <a:moveTo>
                  <a:pt x="0" y="0"/>
                </a:moveTo>
                <a:lnTo>
                  <a:pt x="3435" y="1031"/>
                </a:lnTo>
              </a:path>
            </a:pathLst>
          </a:custGeom>
          <a:noFill/>
          <a:ln w="10800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50875" y="5467350"/>
            <a:ext cx="5695950" cy="162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s-ES" sz="3200" b="1">
                <a:latin typeface="Ubuntu" charset="0"/>
              </a:rPr>
              <a:t>Datum</a:t>
            </a:r>
          </a:p>
          <a:p>
            <a:pPr lvl="1">
              <a:lnSpc>
                <a:spcPct val="112000"/>
              </a:lnSpc>
              <a:spcAft>
                <a:spcPts val="1425"/>
              </a:spcAft>
              <a:buSzPct val="75000"/>
              <a:buFont typeface="Symbol" charset="0"/>
              <a:buChar char=""/>
            </a:pPr>
            <a:r>
              <a:rPr lang="es-ES" sz="2400">
                <a:latin typeface="Ubuntu" charset="0"/>
              </a:rPr>
              <a:t>Elipsoide (aprox. matemática)</a:t>
            </a:r>
          </a:p>
          <a:p>
            <a:pPr lvl="1">
              <a:lnSpc>
                <a:spcPct val="112000"/>
              </a:lnSpc>
              <a:spcAft>
                <a:spcPts val="1425"/>
              </a:spcAft>
              <a:buSzPct val="75000"/>
              <a:buFont typeface="Symbol" charset="0"/>
              <a:buChar char=""/>
            </a:pPr>
            <a:r>
              <a:rPr lang="es-ES" sz="2400">
                <a:latin typeface="Ubuntu" charset="0"/>
              </a:rPr>
              <a:t>Punto de referencia fundamental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762750" y="7116763"/>
            <a:ext cx="304165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23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s-ES" sz="1500"/>
              <a:t>Fuente: Elaboración propia</a:t>
            </a: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509588" y="1781175"/>
            <a:ext cx="3854450" cy="3579813"/>
            <a:chOff x="321" y="1122"/>
            <a:chExt cx="2428" cy="2255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" y="1390"/>
              <a:ext cx="1881" cy="1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410" y="1122"/>
              <a:ext cx="1628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8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31800" indent="-323850"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>
                <a:lnSpc>
                  <a:spcPct val="112000"/>
                </a:lnSpc>
                <a:spcAft>
                  <a:spcPts val="1425"/>
                </a:spcAft>
                <a:buSzPct val="45000"/>
                <a:buFont typeface="Wingdings" charset="0"/>
                <a:buChar char=""/>
              </a:pPr>
              <a:r>
                <a:rPr lang="es-ES" sz="3200" b="1">
                  <a:latin typeface="Ubuntu" charset="0"/>
                </a:rPr>
                <a:t>Geoide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1645" y="3054"/>
              <a:ext cx="1105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58230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 sz="1500"/>
                <a:t>Fuente: NASA</a:t>
              </a:r>
            </a:p>
            <a:p>
              <a:r>
                <a:rPr lang="es-ES" sz="1500">
                  <a:hlinkClick r:id="rId4"/>
                </a:rPr>
                <a:t>GRACE mission</a:t>
              </a:r>
            </a:p>
          </p:txBody>
        </p:sp>
      </p:grpSp>
      <p:grpSp>
        <p:nvGrpSpPr>
          <p:cNvPr id="22537" name="Group 9"/>
          <p:cNvGrpSpPr>
            <a:grpSpLocks/>
          </p:cNvGrpSpPr>
          <p:nvPr/>
        </p:nvGrpSpPr>
        <p:grpSpPr bwMode="auto">
          <a:xfrm>
            <a:off x="5235575" y="2500313"/>
            <a:ext cx="4540250" cy="4195762"/>
            <a:chOff x="3298" y="1575"/>
            <a:chExt cx="2860" cy="2643"/>
          </a:xfrm>
        </p:grpSpPr>
        <p:sp>
          <p:nvSpPr>
            <p:cNvPr id="22538" name="Freeform 10"/>
            <p:cNvSpPr>
              <a:spLocks noChangeArrowheads="1"/>
            </p:cNvSpPr>
            <p:nvPr/>
          </p:nvSpPr>
          <p:spPr bwMode="auto">
            <a:xfrm>
              <a:off x="3252" y="1551"/>
              <a:ext cx="2757" cy="2450"/>
            </a:xfrm>
            <a:custGeom>
              <a:avLst/>
              <a:gdLst>
                <a:gd name="T0" fmla="*/ 432 w 12163"/>
                <a:gd name="T1" fmla="*/ 3118 h 10807"/>
                <a:gd name="T2" fmla="*/ 1678 w 12163"/>
                <a:gd name="T3" fmla="*/ 1638 h 10807"/>
                <a:gd name="T4" fmla="*/ 3343 w 12163"/>
                <a:gd name="T5" fmla="*/ 645 h 10807"/>
                <a:gd name="T6" fmla="*/ 4879 w 12163"/>
                <a:gd name="T7" fmla="*/ 330 h 10807"/>
                <a:gd name="T8" fmla="*/ 6573 w 12163"/>
                <a:gd name="T9" fmla="*/ 136 h 10807"/>
                <a:gd name="T10" fmla="*/ 8182 w 12163"/>
                <a:gd name="T11" fmla="*/ 331 h 10807"/>
                <a:gd name="T12" fmla="*/ 9871 w 12163"/>
                <a:gd name="T13" fmla="*/ 1252 h 10807"/>
                <a:gd name="T14" fmla="*/ 11459 w 12163"/>
                <a:gd name="T15" fmla="*/ 2667 h 10807"/>
                <a:gd name="T16" fmla="*/ 12046 w 12163"/>
                <a:gd name="T17" fmla="*/ 4335 h 10807"/>
                <a:gd name="T18" fmla="*/ 12049 w 12163"/>
                <a:gd name="T19" fmla="*/ 5932 h 10807"/>
                <a:gd name="T20" fmla="*/ 11787 w 12163"/>
                <a:gd name="T21" fmla="*/ 7453 h 10807"/>
                <a:gd name="T22" fmla="*/ 10484 w 12163"/>
                <a:gd name="T23" fmla="*/ 8691 h 10807"/>
                <a:gd name="T24" fmla="*/ 9094 w 12163"/>
                <a:gd name="T25" fmla="*/ 9101 h 10807"/>
                <a:gd name="T26" fmla="*/ 7851 w 12163"/>
                <a:gd name="T27" fmla="*/ 10040 h 10807"/>
                <a:gd name="T28" fmla="*/ 6448 w 12163"/>
                <a:gd name="T29" fmla="*/ 10757 h 10807"/>
                <a:gd name="T30" fmla="*/ 4898 w 12163"/>
                <a:gd name="T31" fmla="*/ 10802 h 10807"/>
                <a:gd name="T32" fmla="*/ 3168 w 12163"/>
                <a:gd name="T33" fmla="*/ 10058 h 10807"/>
                <a:gd name="T34" fmla="*/ 1383 w 12163"/>
                <a:gd name="T35" fmla="*/ 8749 h 10807"/>
                <a:gd name="T36" fmla="*/ 605 w 12163"/>
                <a:gd name="T37" fmla="*/ 7039 h 10807"/>
                <a:gd name="T38" fmla="*/ 496 w 12163"/>
                <a:gd name="T39" fmla="*/ 5818 h 10807"/>
                <a:gd name="T40" fmla="*/ 432 w 12163"/>
                <a:gd name="T41" fmla="*/ 3118 h 10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63" h="10807">
                  <a:moveTo>
                    <a:pt x="432" y="3118"/>
                  </a:moveTo>
                  <a:cubicBezTo>
                    <a:pt x="893" y="2657"/>
                    <a:pt x="1122" y="1991"/>
                    <a:pt x="1678" y="1638"/>
                  </a:cubicBezTo>
                  <a:cubicBezTo>
                    <a:pt x="2245" y="1319"/>
                    <a:pt x="2724" y="878"/>
                    <a:pt x="3343" y="645"/>
                  </a:cubicBezTo>
                  <a:cubicBezTo>
                    <a:pt x="3842" y="460"/>
                    <a:pt x="4325" y="346"/>
                    <a:pt x="4879" y="330"/>
                  </a:cubicBezTo>
                  <a:cubicBezTo>
                    <a:pt x="5489" y="366"/>
                    <a:pt x="5972" y="0"/>
                    <a:pt x="6573" y="136"/>
                  </a:cubicBezTo>
                  <a:cubicBezTo>
                    <a:pt x="7094" y="320"/>
                    <a:pt x="7636" y="372"/>
                    <a:pt x="8182" y="331"/>
                  </a:cubicBezTo>
                  <a:cubicBezTo>
                    <a:pt x="8854" y="429"/>
                    <a:pt x="9309" y="941"/>
                    <a:pt x="9871" y="1252"/>
                  </a:cubicBezTo>
                  <a:cubicBezTo>
                    <a:pt x="10403" y="1726"/>
                    <a:pt x="11017" y="2128"/>
                    <a:pt x="11459" y="2667"/>
                  </a:cubicBezTo>
                  <a:cubicBezTo>
                    <a:pt x="11738" y="3186"/>
                    <a:pt x="11721" y="3811"/>
                    <a:pt x="12046" y="4335"/>
                  </a:cubicBezTo>
                  <a:cubicBezTo>
                    <a:pt x="12162" y="4857"/>
                    <a:pt x="12076" y="5404"/>
                    <a:pt x="12049" y="5932"/>
                  </a:cubicBezTo>
                  <a:cubicBezTo>
                    <a:pt x="12058" y="6452"/>
                    <a:pt x="11919" y="6947"/>
                    <a:pt x="11787" y="7453"/>
                  </a:cubicBezTo>
                  <a:cubicBezTo>
                    <a:pt x="11485" y="7952"/>
                    <a:pt x="10954" y="8324"/>
                    <a:pt x="10484" y="8691"/>
                  </a:cubicBezTo>
                  <a:cubicBezTo>
                    <a:pt x="10010" y="8828"/>
                    <a:pt x="9511" y="8809"/>
                    <a:pt x="9094" y="9101"/>
                  </a:cubicBezTo>
                  <a:cubicBezTo>
                    <a:pt x="8658" y="9451"/>
                    <a:pt x="8327" y="9748"/>
                    <a:pt x="7851" y="10040"/>
                  </a:cubicBezTo>
                  <a:cubicBezTo>
                    <a:pt x="7495" y="10440"/>
                    <a:pt x="6944" y="10634"/>
                    <a:pt x="6448" y="10757"/>
                  </a:cubicBezTo>
                  <a:cubicBezTo>
                    <a:pt x="5936" y="10690"/>
                    <a:pt x="5534" y="10798"/>
                    <a:pt x="4898" y="10802"/>
                  </a:cubicBezTo>
                  <a:cubicBezTo>
                    <a:pt x="4262" y="10806"/>
                    <a:pt x="3778" y="10279"/>
                    <a:pt x="3168" y="10058"/>
                  </a:cubicBezTo>
                  <a:cubicBezTo>
                    <a:pt x="2465" y="9600"/>
                    <a:pt x="1968" y="9338"/>
                    <a:pt x="1383" y="8749"/>
                  </a:cubicBezTo>
                  <a:cubicBezTo>
                    <a:pt x="1128" y="8267"/>
                    <a:pt x="931" y="7778"/>
                    <a:pt x="605" y="7039"/>
                  </a:cubicBezTo>
                  <a:cubicBezTo>
                    <a:pt x="560" y="6543"/>
                    <a:pt x="494" y="6324"/>
                    <a:pt x="496" y="5818"/>
                  </a:cubicBezTo>
                  <a:cubicBezTo>
                    <a:pt x="283" y="4947"/>
                    <a:pt x="0" y="4032"/>
                    <a:pt x="432" y="3118"/>
                  </a:cubicBezTo>
                </a:path>
              </a:pathLst>
            </a:custGeom>
            <a:gradFill rotWithShape="0">
              <a:gsLst>
                <a:gs pos="0">
                  <a:srgbClr val="00FFFF"/>
                </a:gs>
                <a:gs pos="100000">
                  <a:srgbClr val="0000FF">
                    <a:alpha val="50000"/>
                  </a:srgbClr>
                </a:gs>
              </a:gsLst>
              <a:path path="rect">
                <a:fillToRect r="100000" b="100000"/>
              </a:path>
            </a:gradFill>
            <a:ln w="52920" cap="flat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4586" y="3805"/>
              <a:ext cx="1573" cy="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264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r"/>
              <a:r>
                <a:rPr lang="es-ES" sz="2000" b="1">
                  <a:solidFill>
                    <a:srgbClr val="0000FF"/>
                  </a:solidFill>
                </a:rPr>
                <a:t>Geoide</a:t>
              </a:r>
            </a:p>
            <a:p>
              <a:pPr algn="r"/>
              <a:r>
                <a:rPr lang="es-ES" sz="2000"/>
                <a:t>nivel medio del mar</a:t>
              </a:r>
            </a:p>
          </p:txBody>
        </p:sp>
      </p:grpSp>
      <p:grpSp>
        <p:nvGrpSpPr>
          <p:cNvPr id="22540" name="Group 12"/>
          <p:cNvGrpSpPr>
            <a:grpSpLocks/>
          </p:cNvGrpSpPr>
          <p:nvPr/>
        </p:nvGrpSpPr>
        <p:grpSpPr bwMode="auto">
          <a:xfrm>
            <a:off x="5200650" y="1906588"/>
            <a:ext cx="4643438" cy="4344987"/>
            <a:chOff x="3276" y="1201"/>
            <a:chExt cx="2925" cy="2737"/>
          </a:xfrm>
        </p:grpSpPr>
        <p:sp>
          <p:nvSpPr>
            <p:cNvPr id="22541" name="Freeform 13"/>
            <p:cNvSpPr>
              <a:spLocks noChangeArrowheads="1"/>
            </p:cNvSpPr>
            <p:nvPr/>
          </p:nvSpPr>
          <p:spPr bwMode="auto">
            <a:xfrm>
              <a:off x="3220" y="1549"/>
              <a:ext cx="2818" cy="2433"/>
            </a:xfrm>
            <a:custGeom>
              <a:avLst/>
              <a:gdLst>
                <a:gd name="T0" fmla="*/ 5739 w 12433"/>
                <a:gd name="T1" fmla="*/ 10527 h 10732"/>
                <a:gd name="T2" fmla="*/ 264 w 12433"/>
                <a:gd name="T3" fmla="*/ 4996 h 10732"/>
                <a:gd name="T4" fmla="*/ 6694 w 12433"/>
                <a:gd name="T5" fmla="*/ 204 h 10732"/>
                <a:gd name="T6" fmla="*/ 12169 w 12433"/>
                <a:gd name="T7" fmla="*/ 5736 h 10732"/>
                <a:gd name="T8" fmla="*/ 5739 w 12433"/>
                <a:gd name="T9" fmla="*/ 10527 h 10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3" h="10732">
                  <a:moveTo>
                    <a:pt x="5739" y="10527"/>
                  </a:moveTo>
                  <a:cubicBezTo>
                    <a:pt x="2451" y="10322"/>
                    <a:pt x="0" y="7845"/>
                    <a:pt x="264" y="4996"/>
                  </a:cubicBezTo>
                  <a:cubicBezTo>
                    <a:pt x="528" y="2145"/>
                    <a:pt x="3406" y="0"/>
                    <a:pt x="6694" y="204"/>
                  </a:cubicBezTo>
                  <a:cubicBezTo>
                    <a:pt x="9982" y="409"/>
                    <a:pt x="12432" y="2886"/>
                    <a:pt x="12169" y="5736"/>
                  </a:cubicBezTo>
                  <a:cubicBezTo>
                    <a:pt x="11903" y="8587"/>
                    <a:pt x="9024" y="10731"/>
                    <a:pt x="5739" y="10527"/>
                  </a:cubicBezTo>
                </a:path>
              </a:pathLst>
            </a:custGeom>
            <a:noFill/>
            <a:ln w="511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4222" y="1201"/>
              <a:ext cx="1978" cy="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264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r"/>
              <a:r>
                <a:rPr lang="es-ES" sz="2000"/>
                <a:t>mejor adaptación global</a:t>
              </a:r>
            </a:p>
            <a:p>
              <a:pPr algn="r"/>
              <a:r>
                <a:rPr lang="es-ES" sz="2000" b="1">
                  <a:solidFill>
                    <a:srgbClr val="FF0000"/>
                  </a:solidFill>
                </a:rPr>
                <a:t>datum global</a:t>
              </a:r>
            </a:p>
            <a:p>
              <a:pPr algn="r"/>
              <a:r>
                <a:rPr lang="es-ES" sz="2000" b="1">
                  <a:solidFill>
                    <a:srgbClr val="FF0000"/>
                  </a:solidFill>
                </a:rPr>
                <a:t>WGS84</a:t>
              </a:r>
            </a:p>
          </p:txBody>
        </p:sp>
      </p:grpSp>
      <p:grpSp>
        <p:nvGrpSpPr>
          <p:cNvPr id="22543" name="Group 15"/>
          <p:cNvGrpSpPr>
            <a:grpSpLocks/>
          </p:cNvGrpSpPr>
          <p:nvPr/>
        </p:nvGrpSpPr>
        <p:grpSpPr bwMode="auto">
          <a:xfrm>
            <a:off x="4127500" y="1916113"/>
            <a:ext cx="4464050" cy="3667125"/>
            <a:chOff x="2600" y="1207"/>
            <a:chExt cx="2812" cy="2310"/>
          </a:xfrm>
        </p:grpSpPr>
        <p:sp>
          <p:nvSpPr>
            <p:cNvPr id="22544" name="Freeform 16"/>
            <p:cNvSpPr>
              <a:spLocks noChangeArrowheads="1"/>
            </p:cNvSpPr>
            <p:nvPr/>
          </p:nvSpPr>
          <p:spPr bwMode="auto">
            <a:xfrm>
              <a:off x="3151" y="1445"/>
              <a:ext cx="2409" cy="2206"/>
            </a:xfrm>
            <a:custGeom>
              <a:avLst/>
              <a:gdLst>
                <a:gd name="T0" fmla="*/ 7313 w 10627"/>
                <a:gd name="T1" fmla="*/ 8425 h 9732"/>
                <a:gd name="T2" fmla="*/ 1105 w 10627"/>
                <a:gd name="T3" fmla="*/ 7231 h 9732"/>
                <a:gd name="T4" fmla="*/ 3313 w 10627"/>
                <a:gd name="T5" fmla="*/ 1306 h 9732"/>
                <a:gd name="T6" fmla="*/ 9522 w 10627"/>
                <a:gd name="T7" fmla="*/ 2502 h 9732"/>
                <a:gd name="T8" fmla="*/ 7313 w 10627"/>
                <a:gd name="T9" fmla="*/ 8425 h 9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27" h="9732">
                  <a:moveTo>
                    <a:pt x="7313" y="8425"/>
                  </a:moveTo>
                  <a:cubicBezTo>
                    <a:pt x="4989" y="9731"/>
                    <a:pt x="2210" y="9197"/>
                    <a:pt x="1105" y="7231"/>
                  </a:cubicBezTo>
                  <a:cubicBezTo>
                    <a:pt x="0" y="5264"/>
                    <a:pt x="989" y="2612"/>
                    <a:pt x="3313" y="1306"/>
                  </a:cubicBezTo>
                  <a:cubicBezTo>
                    <a:pt x="5637" y="0"/>
                    <a:pt x="8417" y="535"/>
                    <a:pt x="9522" y="2502"/>
                  </a:cubicBezTo>
                  <a:cubicBezTo>
                    <a:pt x="10626" y="4468"/>
                    <a:pt x="9637" y="7119"/>
                    <a:pt x="7313" y="8425"/>
                  </a:cubicBezTo>
                </a:path>
              </a:pathLst>
            </a:custGeom>
            <a:noFill/>
            <a:ln w="55440" cap="flat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2600" y="1207"/>
              <a:ext cx="1621" cy="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264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 sz="2000"/>
                <a:t>mejor adaptación </a:t>
              </a:r>
            </a:p>
            <a:p>
              <a:r>
                <a:rPr lang="es-ES" sz="2000"/>
                <a:t>a un área de interés</a:t>
              </a:r>
            </a:p>
            <a:p>
              <a:r>
                <a:rPr lang="es-ES" sz="2000" b="1">
                  <a:solidFill>
                    <a:srgbClr val="008000"/>
                  </a:solidFill>
                </a:rPr>
                <a:t>datum local</a:t>
              </a:r>
            </a:p>
          </p:txBody>
        </p:sp>
      </p:grp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Codificación EPSG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3336925"/>
            <a:ext cx="4427537" cy="31067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1800" b="1"/>
              <a:t>EPSG 4326</a:t>
            </a:r>
            <a:r>
              <a:rPr lang="es-ES" sz="1800"/>
              <a:t>: coordenadas geográficas con datum WGS84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1800"/>
              <a:t>GPS, mayoritaria en servidores de datos SIG en la red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1800" b="1"/>
              <a:t>EPSG 4258</a:t>
            </a:r>
            <a:r>
              <a:rPr lang="es-ES" sz="1800"/>
              <a:t>: coordenadas geográficas con datum ETRS89*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153025" y="3325813"/>
            <a:ext cx="4427538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s-ES" sz="2000" b="1">
                <a:latin typeface="Ubuntu" charset="0"/>
              </a:rPr>
              <a:t>EPSG 230</a:t>
            </a:r>
            <a:r>
              <a:rPr lang="es-ES" sz="2000" b="1">
                <a:solidFill>
                  <a:srgbClr val="280099"/>
                </a:solidFill>
                <a:latin typeface="Ubuntu" charset="0"/>
              </a:rPr>
              <a:t>30</a:t>
            </a:r>
            <a:r>
              <a:rPr lang="es-ES" sz="2000">
                <a:latin typeface="Ubuntu" charset="0"/>
              </a:rPr>
              <a:t>: proyección utm del </a:t>
            </a:r>
            <a:r>
              <a:rPr lang="es-ES" sz="2000" b="1">
                <a:latin typeface="Ubuntu" charset="0"/>
              </a:rPr>
              <a:t>huso </a:t>
            </a:r>
            <a:r>
              <a:rPr lang="es-ES" sz="2000" b="1">
                <a:solidFill>
                  <a:srgbClr val="280099"/>
                </a:solidFill>
                <a:latin typeface="Ubuntu" charset="0"/>
              </a:rPr>
              <a:t>30</a:t>
            </a:r>
            <a:r>
              <a:rPr lang="es-ES" sz="2000">
                <a:latin typeface="Ubuntu" charset="0"/>
              </a:rPr>
              <a:t> con datum ED50</a:t>
            </a: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>
                <a:latin typeface="Ubuntu" charset="0"/>
              </a:rPr>
              <a:t> Sistema más usado en España peninsular (husos 29, 30 y 31)</a:t>
            </a:r>
          </a:p>
          <a:p>
            <a:pPr>
              <a:lnSpc>
                <a:spcPct val="112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s-ES" sz="2000" b="1">
                <a:latin typeface="Ubuntu" charset="0"/>
              </a:rPr>
              <a:t>EPSG 258</a:t>
            </a:r>
            <a:r>
              <a:rPr lang="es-ES" sz="2000" b="1">
                <a:solidFill>
                  <a:srgbClr val="280099"/>
                </a:solidFill>
                <a:latin typeface="Ubuntu" charset="0"/>
              </a:rPr>
              <a:t>30</a:t>
            </a:r>
            <a:r>
              <a:rPr lang="es-ES" sz="2000">
                <a:latin typeface="Ubuntu" charset="0"/>
              </a:rPr>
              <a:t>: proyección utm del </a:t>
            </a:r>
            <a:r>
              <a:rPr lang="es-ES" sz="2000" b="1">
                <a:latin typeface="Ubuntu" charset="0"/>
              </a:rPr>
              <a:t>huso </a:t>
            </a:r>
            <a:r>
              <a:rPr lang="es-ES" sz="2000" b="1">
                <a:solidFill>
                  <a:srgbClr val="280099"/>
                </a:solidFill>
                <a:latin typeface="Ubuntu" charset="0"/>
              </a:rPr>
              <a:t>30</a:t>
            </a:r>
            <a:r>
              <a:rPr lang="es-ES" sz="2000">
                <a:latin typeface="Ubuntu" charset="0"/>
              </a:rPr>
              <a:t> con datum ETRS89*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03238" y="1681163"/>
            <a:ext cx="9070975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s-ES" sz="2400" dirty="0">
                <a:latin typeface="Ubuntu" charset="0"/>
              </a:rPr>
              <a:t>EPSG - </a:t>
            </a:r>
            <a:r>
              <a:rPr lang="es-ES" sz="2400" i="1" dirty="0" err="1">
                <a:latin typeface="Ubuntu" charset="0"/>
              </a:rPr>
              <a:t>European</a:t>
            </a:r>
            <a:r>
              <a:rPr lang="es-ES" sz="2400" i="1" dirty="0">
                <a:latin typeface="Ubuntu" charset="0"/>
              </a:rPr>
              <a:t> </a:t>
            </a:r>
            <a:r>
              <a:rPr lang="es-ES" sz="2400" i="1" dirty="0" err="1">
                <a:latin typeface="Ubuntu" charset="0"/>
              </a:rPr>
              <a:t>Petroleum</a:t>
            </a:r>
            <a:r>
              <a:rPr lang="es-ES" sz="2400" i="1" dirty="0">
                <a:latin typeface="Ubuntu" charset="0"/>
              </a:rPr>
              <a:t> </a:t>
            </a:r>
            <a:r>
              <a:rPr lang="es-ES" sz="2400" i="1" dirty="0" err="1">
                <a:latin typeface="Ubuntu" charset="0"/>
              </a:rPr>
              <a:t>Survey</a:t>
            </a:r>
            <a:r>
              <a:rPr lang="es-ES" sz="2400" i="1" dirty="0">
                <a:latin typeface="Ubuntu" charset="0"/>
              </a:rPr>
              <a:t> </a:t>
            </a:r>
            <a:r>
              <a:rPr lang="es-ES" sz="2400" i="1" dirty="0" err="1">
                <a:latin typeface="Ubuntu" charset="0"/>
              </a:rPr>
              <a:t>Group</a:t>
            </a:r>
            <a:endParaRPr lang="es-ES" sz="2400" i="1" dirty="0">
              <a:latin typeface="Ubuntu" charset="0"/>
            </a:endParaRPr>
          </a:p>
          <a:p>
            <a:pPr lvl="1">
              <a:lnSpc>
                <a:spcPct val="112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s-ES" sz="2000" dirty="0">
                <a:latin typeface="Ubuntu" charset="0"/>
              </a:rPr>
              <a:t>Códigos numéricos para un gran número de CRS</a:t>
            </a:r>
            <a:br>
              <a:rPr lang="es-ES" sz="2000" dirty="0">
                <a:latin typeface="Ubuntu" charset="0"/>
              </a:rPr>
            </a:br>
            <a:r>
              <a:rPr lang="es-ES" sz="2000" dirty="0">
                <a:latin typeface="Ubuntu" charset="0"/>
              </a:rPr>
              <a:t> </a:t>
            </a:r>
            <a:r>
              <a:rPr lang="es-ES" sz="2000" dirty="0">
                <a:latin typeface="Ubuntu" charset="0"/>
                <a:hlinkClick r:id="rId3"/>
              </a:rPr>
              <a:t>http://spatialreference.org/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55638" y="6281738"/>
            <a:ext cx="90709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 sz="2400">
                <a:solidFill>
                  <a:srgbClr val="4C4C4C"/>
                </a:solidFill>
                <a:latin typeface="Ubuntu" charset="0"/>
              </a:rPr>
              <a:t>El datum ETRS89 equivale al WGS84 y es oficial para la nueva cartografía que se desarrolle en Europa (en España desde 2007)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Escala y resolución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69912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/>
              <a:t>Factor escala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de trabajo vs. de los datos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/>
              <a:t>Representación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niveles de detalle de la cartografía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simplificación de la información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/>
              <a:t>Resolución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espacial → Tamaño del píxel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temporal → Frecuencia de actualización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espectral → Nº y característica de bandas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Escala y resolución - ráster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827213"/>
            <a:ext cx="6599238" cy="26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635500"/>
            <a:ext cx="6599238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 rot="16200000">
            <a:off x="-618330" y="4266406"/>
            <a:ext cx="3725862" cy="600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000" tIns="72000" rIns="72000" bIns="72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102000"/>
              </a:lnSpc>
              <a:spcAft>
                <a:spcPts val="1425"/>
              </a:spcAft>
            </a:pPr>
            <a:r>
              <a:rPr lang="es-ES" sz="1200" b="1">
                <a:latin typeface="Verdana" charset="0"/>
              </a:rPr>
              <a:t>Valle de Ordesa</a:t>
            </a:r>
            <a:r>
              <a:rPr lang="es-ES" sz="1200">
                <a:latin typeface="Verdana" charset="0"/>
              </a:rPr>
              <a:t/>
            </a:r>
            <a:br>
              <a:rPr lang="es-ES" sz="1200">
                <a:latin typeface="Verdana" charset="0"/>
              </a:rPr>
            </a:br>
            <a:r>
              <a:rPr lang="es-ES" sz="1200">
                <a:latin typeface="Verdana" charset="0"/>
              </a:rPr>
              <a:t>Elaboración propia a partir de ASTER GDEM v2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dirty="0" smtClean="0"/>
              <a:t>Organización</a:t>
            </a:r>
            <a:endParaRPr lang="es-E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6230937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b="1" dirty="0" smtClean="0"/>
              <a:t>Contenidos</a:t>
            </a:r>
            <a:endParaRPr lang="es-ES" b="1" dirty="0"/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dirty="0"/>
              <a:t>Introducción a los Sistemas de Información Geográfica y  Software libre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dirty="0"/>
              <a:t>Empezando con Quantum GIS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dirty="0" smtClean="0"/>
              <a:t>Trabajando </a:t>
            </a:r>
            <a:r>
              <a:rPr lang="es-ES" dirty="0"/>
              <a:t>datos vectoriales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dirty="0"/>
              <a:t>Creando </a:t>
            </a:r>
            <a:r>
              <a:rPr lang="es-ES" dirty="0" smtClean="0"/>
              <a:t>mapas</a:t>
            </a:r>
            <a:endParaRPr lang="es-ES" b="1" dirty="0"/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dirty="0"/>
              <a:t>Trabajando con datos </a:t>
            </a:r>
            <a:r>
              <a:rPr lang="es-ES" dirty="0" err="1" smtClean="0"/>
              <a:t>ráster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Escala y resolución - Vectorial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 rot="16200000">
            <a:off x="-1003299" y="4262437"/>
            <a:ext cx="3632200" cy="600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000" tIns="72000" rIns="72000" bIns="72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102000"/>
              </a:lnSpc>
              <a:spcAft>
                <a:spcPts val="1425"/>
              </a:spcAft>
            </a:pPr>
            <a:r>
              <a:rPr lang="es-ES" sz="1200" b="1">
                <a:latin typeface="Verdana" charset="0"/>
              </a:rPr>
              <a:t>Mapas forestales Chistau</a:t>
            </a:r>
            <a:r>
              <a:rPr lang="es-ES" sz="1200">
                <a:latin typeface="Verdana" charset="0"/>
              </a:rPr>
              <a:t/>
            </a:r>
            <a:br>
              <a:rPr lang="es-ES" sz="1200">
                <a:latin typeface="Verdana" charset="0"/>
              </a:rPr>
            </a:br>
            <a:r>
              <a:rPr lang="es-ES" sz="1200">
                <a:latin typeface="Verdana" charset="0"/>
              </a:rPr>
              <a:t>Elaboración propia a partir de MFE200 e IFN3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4538663"/>
            <a:ext cx="8418512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782763"/>
            <a:ext cx="8418513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Bases de datos espaciales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624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dirty="0"/>
              <a:t>son bases de datos con el </a:t>
            </a:r>
            <a:r>
              <a:rPr lang="es-ES" sz="2800" b="1" dirty="0"/>
              <a:t>componente espacial de la información</a:t>
            </a:r>
            <a:r>
              <a:rPr lang="es-ES" sz="2800" dirty="0"/>
              <a:t> (vectorial o </a:t>
            </a:r>
            <a:r>
              <a:rPr lang="es-ES" sz="2800" dirty="0" err="1"/>
              <a:t>ráster</a:t>
            </a:r>
            <a:r>
              <a:rPr lang="es-ES" sz="2800" dirty="0"/>
              <a:t>) incluido dentro de datos estructurados | </a:t>
            </a:r>
            <a:r>
              <a:rPr lang="es-ES" sz="2800" b="1" dirty="0"/>
              <a:t>CAMBIO DE PARADIGMA EN LA IG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dirty="0"/>
              <a:t>se manejan con sistemas gestores de bases de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arquitectura cliente-servidor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dirty="0"/>
              <a:t>ventajas frente a los sistemas anteriores: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mayor </a:t>
            </a:r>
            <a:r>
              <a:rPr lang="es-ES" sz="2400" b="1" dirty="0"/>
              <a:t>independencia e </a:t>
            </a:r>
            <a:r>
              <a:rPr lang="es-ES" sz="2400" b="1" dirty="0" err="1"/>
              <a:t>interoperatibidad</a:t>
            </a:r>
            <a:endParaRPr lang="es-ES" sz="2400" b="1" dirty="0"/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mayor facilidad y velocidad de </a:t>
            </a:r>
            <a:r>
              <a:rPr lang="es-ES" sz="2400" b="1" dirty="0"/>
              <a:t>acceso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menor redundancia y mayor </a:t>
            </a:r>
            <a:r>
              <a:rPr lang="es-ES" sz="2400" b="1" dirty="0"/>
              <a:t>coherencia de los datos</a:t>
            </a:r>
            <a:r>
              <a:rPr lang="es-ES" sz="2400" dirty="0"/>
              <a:t> </a:t>
            </a:r>
            <a:br>
              <a:rPr lang="es-ES" sz="2400" dirty="0"/>
            </a:br>
            <a:r>
              <a:rPr lang="es-ES" sz="2400" dirty="0"/>
              <a:t>→ centralización de los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mayor </a:t>
            </a:r>
            <a:r>
              <a:rPr lang="es-ES" sz="2400" b="1" dirty="0"/>
              <a:t>seguridad</a:t>
            </a:r>
            <a:r>
              <a:rPr lang="es-ES" sz="2400" dirty="0"/>
              <a:t> → eficiencia en el respaldo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mayor </a:t>
            </a:r>
            <a:r>
              <a:rPr lang="es-ES" sz="2400" b="1" dirty="0"/>
              <a:t>eficiencia de la captura, codificación y entrada de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mayor </a:t>
            </a:r>
            <a:r>
              <a:rPr lang="es-ES" sz="2400" b="1" dirty="0"/>
              <a:t>valor informativo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3" y="773113"/>
            <a:ext cx="7318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Metadatos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56418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se podría hablar del </a:t>
            </a:r>
            <a:r>
              <a:rPr lang="es-ES" sz="2400" b="1" dirty="0"/>
              <a:t>componente adicional</a:t>
            </a:r>
            <a:r>
              <a:rPr lang="es-ES" sz="2400" dirty="0"/>
              <a:t> de la información geográfica:  ¿dónde? ¿qué? … y </a:t>
            </a:r>
            <a:r>
              <a:rPr lang="es-ES" sz="2400" b="1" dirty="0"/>
              <a:t>¿cómo?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datos útiles para interpretar la IG</a:t>
            </a:r>
            <a:br>
              <a:rPr lang="es-ES" sz="2400" dirty="0"/>
            </a:br>
            <a:r>
              <a:rPr lang="es-ES" sz="2400" i="1" dirty="0"/>
              <a:t>quién , qué, cuándo, dónde, cómo y porqué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sistema de coordenadas</a:t>
            </a:r>
            <a:r>
              <a:rPr lang="es-ES" sz="2400" dirty="0"/>
              <a:t>, el </a:t>
            </a:r>
            <a:r>
              <a:rPr lang="es-ES" sz="2400" b="1" dirty="0"/>
              <a:t>origen</a:t>
            </a:r>
            <a:r>
              <a:rPr lang="es-ES" sz="2400" dirty="0"/>
              <a:t> de los datos y </a:t>
            </a:r>
            <a:r>
              <a:rPr lang="es-ES" sz="2400" b="1" dirty="0"/>
              <a:t>técnicas usadas</a:t>
            </a:r>
            <a:r>
              <a:rPr lang="es-ES" sz="2400" dirty="0"/>
              <a:t> para su obtención, la </a:t>
            </a:r>
            <a:r>
              <a:rPr lang="es-ES" sz="2400" b="1" dirty="0"/>
              <a:t>configuración</a:t>
            </a:r>
            <a:r>
              <a:rPr lang="es-ES" sz="2400" dirty="0"/>
              <a:t> y el lenguaje, autor, licencia de uso, etc.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equivale a las </a:t>
            </a:r>
            <a:r>
              <a:rPr lang="es-ES" sz="2400" b="1" dirty="0"/>
              <a:t>anotaciones al margen de los mapas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parte fundamental de una IDE</a:t>
            </a:r>
            <a:br>
              <a:rPr lang="es-ES" sz="2400" dirty="0"/>
            </a:br>
            <a:r>
              <a:rPr lang="es-ES" sz="2400" dirty="0"/>
              <a:t>infraestructura de datos espaciales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datos espaciales + tecnología + normas (políticas)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encaminados a facilitar el uso de la IG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39688"/>
            <a:ext cx="7459662" cy="149701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sz="4400"/>
              <a:t>2. Empezando </a:t>
            </a:r>
            <a:br>
              <a:rPr lang="es-ES" sz="4400"/>
            </a:br>
            <a:r>
              <a:rPr lang="es-ES" sz="4400"/>
              <a:t>con Quantum GIS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39766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0" b="53384"/>
          <a:stretch>
            <a:fillRect/>
          </a:stretch>
        </p:blipFill>
        <p:spPr bwMode="auto">
          <a:xfrm>
            <a:off x="2106613" y="3878263"/>
            <a:ext cx="7964487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3830" b="533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03238" y="1606550"/>
            <a:ext cx="8947150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175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s-ES" sz="3600">
                <a:solidFill>
                  <a:srgbClr val="808080"/>
                </a:solidFill>
              </a:rPr>
              <a:t>Instalación | Interfaz gráfica</a:t>
            </a:r>
          </a:p>
          <a:p>
            <a:pPr algn="ctr"/>
            <a:r>
              <a:rPr lang="es-ES" sz="3600">
                <a:solidFill>
                  <a:srgbClr val="808080"/>
                </a:solidFill>
              </a:rPr>
              <a:t>Preparando la sesión | Proyecciones</a:t>
            </a:r>
          </a:p>
          <a:p>
            <a:pPr algn="ctr"/>
            <a:r>
              <a:rPr lang="es-ES" sz="3600">
                <a:solidFill>
                  <a:srgbClr val="808080"/>
                </a:solidFill>
              </a:rPr>
              <a:t>Cargar capas | Extensiones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Instalación de QGIS (+GRASS)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548640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dirty="0"/>
              <a:t>La instalación de Quantum GIS incluye GRASS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dirty="0"/>
              <a:t>Descarga libre y gratuita de los archivos binarios e instalación de los mismos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dirty="0"/>
              <a:t>Instrucciones en la web de QGIS: </a:t>
            </a:r>
            <a:r>
              <a:rPr lang="es-ES" sz="1800" dirty="0">
                <a:hlinkClick r:id="rId3"/>
              </a:rPr>
              <a:t>http://hub.qgis.org/.../Download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b="1" dirty="0"/>
              <a:t>Windows</a:t>
            </a:r>
            <a:r>
              <a:rPr lang="es-ES" sz="1600" dirty="0"/>
              <a:t> &gt; </a:t>
            </a:r>
            <a:r>
              <a:rPr lang="es-ES" sz="1600" dirty="0">
                <a:hlinkClick r:id="rId4"/>
              </a:rPr>
              <a:t>http://hub.qgis.org/.../Download#1-Windows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400" dirty="0"/>
              <a:t>archivo único ejecutable:  </a:t>
            </a:r>
            <a:r>
              <a:rPr lang="es-ES" sz="1400" dirty="0">
                <a:hlinkClick r:id="rId5"/>
              </a:rPr>
              <a:t>QGIS-OSGeo4W-1.8.0-2-Setup.exe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400" dirty="0"/>
              <a:t>[para expertos] a través de la herramienta OSGeo4Win: </a:t>
            </a:r>
            <a:r>
              <a:rPr lang="es-ES" sz="1400" dirty="0">
                <a:hlinkClick r:id="rId6"/>
              </a:rPr>
              <a:t>osgeo4w-setup.exe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b="1" dirty="0"/>
              <a:t>Linux</a:t>
            </a:r>
            <a:r>
              <a:rPr lang="es-ES" sz="1600" dirty="0"/>
              <a:t> &gt; </a:t>
            </a:r>
            <a:r>
              <a:rPr lang="es-ES" sz="1600" dirty="0">
                <a:hlinkClick r:id="rId7"/>
              </a:rPr>
              <a:t>http://hub.qgis.org/.../Download#2-Linux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400" dirty="0"/>
              <a:t>a través del repositorio de archivos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400" dirty="0"/>
              <a:t>varía ligeramente por cada una de las distribuciones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b="1" dirty="0"/>
              <a:t>Mac</a:t>
            </a:r>
            <a:r>
              <a:rPr lang="es-ES" sz="1600" dirty="0"/>
              <a:t> &gt; </a:t>
            </a:r>
            <a:r>
              <a:rPr lang="es-ES" sz="1600" dirty="0">
                <a:hlinkClick r:id="rId8"/>
              </a:rPr>
              <a:t>http://hub.qgis.org/.../Download#4-MacOS-X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400" dirty="0"/>
              <a:t>Instalación de requisitos previos y posterior binario de QGIS (+GRASS)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dirty="0"/>
              <a:t>Otros sistemas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 err="1"/>
              <a:t>Android</a:t>
            </a:r>
            <a:r>
              <a:rPr lang="es-ES" sz="1600" dirty="0"/>
              <a:t> &gt; </a:t>
            </a:r>
            <a:r>
              <a:rPr lang="es-ES" sz="1600" dirty="0">
                <a:hlinkClick r:id="rId9"/>
              </a:rPr>
              <a:t>http://android.qgis.org/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/>
              <a:t>Sin instalación: Portable GIS &gt; </a:t>
            </a:r>
            <a:r>
              <a:rPr lang="es-ES" sz="1600" dirty="0">
                <a:hlinkClick r:id="rId10"/>
              </a:rPr>
              <a:t>http://www.archaeogeek.com/portable-gis.html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3448050"/>
            <a:ext cx="42068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738" y="4240213"/>
            <a:ext cx="3063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13" y="5000625"/>
            <a:ext cx="2984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Preparando la sesión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547589"/>
            <a:ext cx="8869362" cy="547052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 dirty="0"/>
              <a:t>Planificar el proyecto SIG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dirty="0"/>
              <a:t>Proyección y escala de trabajo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dirty="0"/>
              <a:t>Fuente y disponibilidad de los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dirty="0"/>
              <a:t>Metadatos...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dirty="0"/>
              <a:t>Sobre los archivos de proyectos de QGIS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 dirty="0"/>
              <a:t>NO incluyen la información geográfica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b="1" dirty="0"/>
              <a:t>enlazan con los archivos/registros de datos</a:t>
            </a:r>
            <a:r>
              <a:rPr lang="es-ES" dirty="0"/>
              <a:t> espaciales: mantienen las relaciones entre los datos, las características de visualización y el patrón para la impresión de mapas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Organizando</a:t>
            </a:r>
            <a:br>
              <a:rPr lang="es-ES"/>
            </a:br>
            <a:r>
              <a:rPr lang="es-ES"/>
              <a:t>datos y archivos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5846762" cy="5354638"/>
          </a:xfrm>
          <a:ln/>
        </p:spPr>
        <p:txBody>
          <a:bodyPr/>
          <a:lstStyle/>
          <a:p>
            <a:pPr marL="431800" indent="-323850">
              <a:spcAft>
                <a:spcPts val="575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600" b="1"/>
              <a:t>estructura clara</a:t>
            </a:r>
          </a:p>
          <a:p>
            <a:pPr marL="431800" indent="-323850">
              <a:spcAft>
                <a:spcPts val="575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600"/>
              <a:t>directorios sugeridos:</a:t>
            </a:r>
          </a:p>
          <a:p>
            <a:pPr marL="863600" lvl="1" indent="-323850">
              <a:spcAft>
                <a:spcPts val="575"/>
              </a:spcAft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200"/>
              <a:t>directorio raíz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2600"/>
              <a:t>archivos de proyecto</a:t>
            </a:r>
          </a:p>
          <a:p>
            <a:pPr marL="863600" lvl="1" indent="-323850">
              <a:spcAft>
                <a:spcPts val="575"/>
              </a:spcAft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200"/>
              <a:t>capas </a:t>
            </a:r>
            <a:r>
              <a:rPr lang="es-ES" sz="3200" baseline="33000">
                <a:solidFill>
                  <a:srgbClr val="2300DC"/>
                </a:solidFill>
              </a:rPr>
              <a:t>definitivo</a:t>
            </a:r>
          </a:p>
          <a:p>
            <a:pPr marL="1295400" lvl="2" indent="-287338">
              <a:spcAft>
                <a:spcPts val="575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2600"/>
              <a:t>ráster, vectorial y otros</a:t>
            </a:r>
          </a:p>
          <a:p>
            <a:pPr marL="863600" lvl="1" indent="-323850">
              <a:spcAft>
                <a:spcPts val="575"/>
              </a:spcAft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200"/>
              <a:t>pruebas </a:t>
            </a:r>
            <a:r>
              <a:rPr lang="es-ES" sz="3200" baseline="33000">
                <a:solidFill>
                  <a:srgbClr val="2300DC"/>
                </a:solidFill>
              </a:rPr>
              <a:t>temporal</a:t>
            </a:r>
          </a:p>
          <a:p>
            <a:pPr marL="1295400" lvl="2" indent="-287338">
              <a:spcAft>
                <a:spcPts val="575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2600"/>
              <a:t>organiz. por temas o modelos</a:t>
            </a:r>
          </a:p>
          <a:p>
            <a:pPr marL="863600" lvl="1" indent="-323850">
              <a:spcAft>
                <a:spcPts val="575"/>
              </a:spcAft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200"/>
              <a:t>fuentes </a:t>
            </a:r>
            <a:r>
              <a:rPr lang="es-ES" sz="3200" baseline="33000">
                <a:solidFill>
                  <a:srgbClr val="2300DC"/>
                </a:solidFill>
              </a:rPr>
              <a:t>solo copia</a:t>
            </a:r>
          </a:p>
          <a:p>
            <a:pPr marL="863600" lvl="1" indent="-323850">
              <a:spcAft>
                <a:spcPts val="575"/>
              </a:spcAft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s-ES" sz="3200"/>
              <a:t>mapas e informes </a:t>
            </a:r>
            <a:r>
              <a:rPr lang="es-ES" sz="3200" baseline="33000">
                <a:solidFill>
                  <a:srgbClr val="2300DC"/>
                </a:solidFill>
              </a:rPr>
              <a:t>definitivo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1933575"/>
            <a:ext cx="2797175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Interfaz gráfica de usuario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6831012" cy="563880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barra de menús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barra de herramientas*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tabla de contenido y panel vertical*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vista del mapa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/>
              <a:t>barra de estado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s-ES"/>
          </a:p>
          <a:p>
            <a:pPr marL="431800" indent="-3238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s-ES" sz="2600"/>
              <a:t>* se pueden mover, ocultar y modificar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89"/>
          <a:stretch>
            <a:fillRect/>
          </a:stretch>
        </p:blipFill>
        <p:spPr bwMode="auto">
          <a:xfrm>
            <a:off x="6926263" y="1928813"/>
            <a:ext cx="314642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07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2028825"/>
            <a:ext cx="10085388" cy="55245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FFFFFF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1563"/>
            <a:ext cx="8999538" cy="625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503238" y="193675"/>
            <a:ext cx="9070975" cy="70643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Interfaz gráfica de usuario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539750" y="1152525"/>
            <a:ext cx="9039225" cy="344488"/>
            <a:chOff x="340" y="726"/>
            <a:chExt cx="5694" cy="217"/>
          </a:xfrm>
        </p:grpSpPr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 flipV="1">
              <a:off x="340" y="794"/>
              <a:ext cx="5668" cy="148"/>
            </a:xfrm>
            <a:prstGeom prst="rect">
              <a:avLst/>
            </a:prstGeom>
            <a:noFill/>
            <a:ln w="36000" cap="flat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846" name="Text Box 6"/>
            <p:cNvSpPr txBox="1">
              <a:spLocks noChangeArrowheads="1"/>
            </p:cNvSpPr>
            <p:nvPr/>
          </p:nvSpPr>
          <p:spPr bwMode="auto">
            <a:xfrm>
              <a:off x="4912" y="726"/>
              <a:ext cx="1122" cy="2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2000" cap="flat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/>
                <a:t>barra de menús</a:t>
              </a:r>
            </a:p>
          </p:txBody>
        </p:sp>
      </p:grpSp>
      <p:grpSp>
        <p:nvGrpSpPr>
          <p:cNvPr id="35847" name="Group 7"/>
          <p:cNvGrpSpPr>
            <a:grpSpLocks/>
          </p:cNvGrpSpPr>
          <p:nvPr/>
        </p:nvGrpSpPr>
        <p:grpSpPr bwMode="auto">
          <a:xfrm>
            <a:off x="539750" y="1495425"/>
            <a:ext cx="9017000" cy="549275"/>
            <a:chOff x="340" y="942"/>
            <a:chExt cx="5680" cy="346"/>
          </a:xfrm>
        </p:grpSpPr>
        <p:sp>
          <p:nvSpPr>
            <p:cNvPr id="35848" name="Rectangle 8"/>
            <p:cNvSpPr>
              <a:spLocks noChangeArrowheads="1"/>
            </p:cNvSpPr>
            <p:nvPr/>
          </p:nvSpPr>
          <p:spPr bwMode="auto">
            <a:xfrm>
              <a:off x="340" y="942"/>
              <a:ext cx="5668" cy="346"/>
            </a:xfrm>
            <a:prstGeom prst="rect">
              <a:avLst/>
            </a:prstGeom>
            <a:noFill/>
            <a:ln w="36000" cap="flat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>
              <a:off x="4490" y="1066"/>
              <a:ext cx="1530" cy="2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2000" cap="flat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/>
                <a:t>barra de herramientas</a:t>
              </a:r>
            </a:p>
          </p:txBody>
        </p:sp>
      </p:grpSp>
      <p:grpSp>
        <p:nvGrpSpPr>
          <p:cNvPr id="35850" name="Group 10"/>
          <p:cNvGrpSpPr>
            <a:grpSpLocks/>
          </p:cNvGrpSpPr>
          <p:nvPr/>
        </p:nvGrpSpPr>
        <p:grpSpPr bwMode="auto">
          <a:xfrm>
            <a:off x="2014538" y="2046288"/>
            <a:ext cx="7524750" cy="5033962"/>
            <a:chOff x="1269" y="1289"/>
            <a:chExt cx="4740" cy="3171"/>
          </a:xfrm>
        </p:grpSpPr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H="1">
              <a:off x="1269" y="1289"/>
              <a:ext cx="4740" cy="3171"/>
            </a:xfrm>
            <a:prstGeom prst="rect">
              <a:avLst/>
            </a:prstGeom>
            <a:noFill/>
            <a:ln w="36000" cap="flat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852" name="Text Box 12"/>
            <p:cNvSpPr txBox="1">
              <a:spLocks noChangeArrowheads="1"/>
            </p:cNvSpPr>
            <p:nvPr/>
          </p:nvSpPr>
          <p:spPr bwMode="auto">
            <a:xfrm>
              <a:off x="4504" y="2880"/>
              <a:ext cx="1009" cy="2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2000" cap="flat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/>
                <a:t>vista de mapa</a:t>
              </a:r>
            </a:p>
          </p:txBody>
        </p:sp>
      </p:grpSp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539750" y="7081838"/>
            <a:ext cx="8997950" cy="368300"/>
            <a:chOff x="340" y="4461"/>
            <a:chExt cx="5668" cy="232"/>
          </a:xfrm>
        </p:grpSpPr>
        <p:sp>
          <p:nvSpPr>
            <p:cNvPr id="35854" name="Rectangle 14"/>
            <p:cNvSpPr>
              <a:spLocks noChangeArrowheads="1"/>
            </p:cNvSpPr>
            <p:nvPr/>
          </p:nvSpPr>
          <p:spPr bwMode="auto">
            <a:xfrm>
              <a:off x="340" y="4461"/>
              <a:ext cx="5668" cy="142"/>
            </a:xfrm>
            <a:prstGeom prst="rect">
              <a:avLst/>
            </a:prstGeom>
            <a:noFill/>
            <a:ln w="36000" cap="flat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855" name="Text Box 15"/>
            <p:cNvSpPr txBox="1">
              <a:spLocks noChangeArrowheads="1"/>
            </p:cNvSpPr>
            <p:nvPr/>
          </p:nvSpPr>
          <p:spPr bwMode="auto">
            <a:xfrm>
              <a:off x="816" y="4476"/>
              <a:ext cx="1122" cy="2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2000" cap="flat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r>
                <a:rPr lang="es-ES"/>
                <a:t>barra de estado</a:t>
              </a:r>
            </a:p>
          </p:txBody>
        </p:sp>
      </p:grp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215900" y="2046288"/>
            <a:ext cx="1795463" cy="5033962"/>
            <a:chOff x="136" y="1289"/>
            <a:chExt cx="1131" cy="3171"/>
          </a:xfrm>
        </p:grpSpPr>
        <p:sp>
          <p:nvSpPr>
            <p:cNvPr id="35857" name="Rectangle 17"/>
            <p:cNvSpPr>
              <a:spLocks noChangeArrowheads="1"/>
            </p:cNvSpPr>
            <p:nvPr/>
          </p:nvSpPr>
          <p:spPr bwMode="auto">
            <a:xfrm>
              <a:off x="340" y="1289"/>
              <a:ext cx="927" cy="3171"/>
            </a:xfrm>
            <a:prstGeom prst="rect">
              <a:avLst/>
            </a:prstGeom>
            <a:noFill/>
            <a:ln w="36000" cap="flat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858" name="Text Box 18"/>
            <p:cNvSpPr txBox="1">
              <a:spLocks noChangeArrowheads="1"/>
            </p:cNvSpPr>
            <p:nvPr/>
          </p:nvSpPr>
          <p:spPr bwMode="auto">
            <a:xfrm>
              <a:off x="136" y="2608"/>
              <a:ext cx="961" cy="3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2000" cap="flat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s-ES"/>
                <a:t>panel vertical</a:t>
              </a:r>
            </a:p>
            <a:p>
              <a:pPr algn="ctr"/>
              <a:r>
                <a:rPr lang="es-ES"/>
                <a:t>contenido</a:t>
              </a:r>
            </a:p>
          </p:txBody>
        </p:sp>
      </p:grpSp>
      <p:pic>
        <p:nvPicPr>
          <p:cNvPr id="3585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63" y="65088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repl"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repl">
                                        <p:cTn id="12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17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 additive="repl">
                                        <p:cTn id="22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repl">
                                        <p:cTn id="27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576263" y="5865813"/>
            <a:ext cx="568801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>
                <a:solidFill>
                  <a:srgbClr val="000000"/>
                </a:solidFill>
              </a:rPr>
              <a:t>Barra de menús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647700"/>
            <a:ext cx="30289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647700"/>
            <a:ext cx="28479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647700"/>
            <a:ext cx="324802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87338"/>
            <a:ext cx="73723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47833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&lt;&lt; Evaluación preliminar &gt;&gt;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¿Trabajo previo con SIG?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Evaluación de conceptos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¿Sistemas de información geográfica?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¿Software libre?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¿Proyección, datum, diferentes sist. de coordenadas?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¿Quantum GIS? ¿GRASS?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¿Geoprocesamiento de datos espaciales?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Opciones y </a:t>
            </a:r>
            <a:br>
              <a:rPr lang="es-ES"/>
            </a:br>
            <a:r>
              <a:rPr lang="es-ES"/>
              <a:t>configuración general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Opciones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generales vs del projecto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renderizado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idioma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Personalización, atajos de teclado...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2319338"/>
            <a:ext cx="19240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0"/>
          <a:stretch>
            <a:fillRect/>
          </a:stretch>
        </p:blipFill>
        <p:spPr bwMode="auto">
          <a:xfrm>
            <a:off x="1655935" y="4707361"/>
            <a:ext cx="7213427" cy="28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62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r="33144"/>
          <a:stretch>
            <a:fillRect/>
          </a:stretch>
        </p:blipFill>
        <p:spPr bwMode="auto">
          <a:xfrm>
            <a:off x="5832475" y="2016125"/>
            <a:ext cx="38163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623" r="331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6372225" y="2016125"/>
            <a:ext cx="720725" cy="303213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Insertar capas vectoriales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dirty="0"/>
              <a:t>Añadir capa vectorial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dirty="0"/>
              <a:t>Formatos más usados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SHP &gt; ESRI </a:t>
            </a:r>
            <a:r>
              <a:rPr lang="es-ES" sz="2400" dirty="0" err="1"/>
              <a:t>Shapefile</a:t>
            </a:r>
            <a:r>
              <a:rPr lang="es-ES" sz="2400" dirty="0"/>
              <a:t>: varios archivos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*.</a:t>
            </a:r>
            <a:r>
              <a:rPr lang="es-ES" sz="2000" dirty="0" err="1"/>
              <a:t>shp</a:t>
            </a:r>
            <a:r>
              <a:rPr lang="es-ES" sz="2000" dirty="0"/>
              <a:t>; componente gráfico (puntos, líneas o polígonos)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*.</a:t>
            </a:r>
            <a:r>
              <a:rPr lang="es-ES" sz="2000" dirty="0" err="1"/>
              <a:t>dbf</a:t>
            </a:r>
            <a:r>
              <a:rPr lang="es-ES" sz="2000" dirty="0"/>
              <a:t>; componente temático (tablas)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*.</a:t>
            </a:r>
            <a:r>
              <a:rPr lang="es-ES" sz="2000" dirty="0" err="1"/>
              <a:t>shx</a:t>
            </a:r>
            <a:r>
              <a:rPr lang="es-ES" sz="2000" dirty="0"/>
              <a:t>; índice de conexión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*.</a:t>
            </a:r>
            <a:r>
              <a:rPr lang="es-ES" sz="2000" dirty="0" err="1"/>
              <a:t>prj</a:t>
            </a:r>
            <a:r>
              <a:rPr lang="es-ES" sz="2000" dirty="0"/>
              <a:t>; información del </a:t>
            </a:r>
            <a:r>
              <a:rPr lang="es-ES" sz="2000" dirty="0" err="1"/>
              <a:t>sist</a:t>
            </a:r>
            <a:r>
              <a:rPr lang="es-ES" sz="2000" dirty="0"/>
              <a:t>. de referencia de coordenadas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 smtClean="0"/>
              <a:t>Cobertura </a:t>
            </a:r>
            <a:r>
              <a:rPr lang="es-ES" sz="2400" dirty="0" err="1"/>
              <a:t>ArcINFO</a:t>
            </a:r>
            <a:r>
              <a:rPr lang="es-ES" sz="2400" dirty="0"/>
              <a:t>: carpeta con varios archivos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CSV &gt; tabla separada por comas (incluye coordenadas)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GPX &gt; Datos de GPS (</a:t>
            </a:r>
            <a:r>
              <a:rPr lang="es-ES" sz="2400" i="1" dirty="0" err="1"/>
              <a:t>waypoints</a:t>
            </a:r>
            <a:r>
              <a:rPr lang="es-ES" sz="2400" i="1" dirty="0"/>
              <a:t>, rutes, </a:t>
            </a:r>
            <a:r>
              <a:rPr lang="es-ES" sz="2400" i="1" dirty="0" err="1"/>
              <a:t>tracks</a:t>
            </a:r>
            <a:r>
              <a:rPr lang="es-ES" sz="2400" dirty="0"/>
              <a:t>)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851025"/>
            <a:ext cx="35528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903913" y="1851025"/>
            <a:ext cx="503237" cy="38100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9072563" y="1851025"/>
            <a:ext cx="384175" cy="381000"/>
          </a:xfrm>
          <a:prstGeom prst="rect">
            <a:avLst/>
          </a:prstGeom>
          <a:noFill/>
          <a:ln w="36000" cap="flat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Propiedades vectoriales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Punto, línea o polígono / CSV, GPX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Propiedades de representación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Nueva y vieja simbología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5"/>
          <a:stretch>
            <a:fillRect/>
          </a:stretch>
        </p:blipFill>
        <p:spPr bwMode="auto">
          <a:xfrm>
            <a:off x="2044700" y="4019550"/>
            <a:ext cx="5991225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8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Insertar capas ráster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Añadir capa ráster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Formatos más usados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GeoTIFF → *.tif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IMG de ERDAS Image → *.img</a:t>
            </a:r>
          </a:p>
          <a:p>
            <a:pPr marL="1295400" lvl="2" indent="-287338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TIF e IMG pueden estar acompañados de otros archivos complementarios: *.xml, *.rrd, *.aux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Grid de ArcINFO (dentro de una carpeta)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852613"/>
            <a:ext cx="35528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6264275" y="1852613"/>
            <a:ext cx="503238" cy="38100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Propiedades ráster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Ráster temáticos, continuos o imágenes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Una banda o varias bandas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Propiedades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Gris, pseudocolor, mapa de colores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92"/>
          <a:stretch>
            <a:fillRect/>
          </a:stretch>
        </p:blipFill>
        <p:spPr bwMode="auto">
          <a:xfrm>
            <a:off x="1568450" y="4475163"/>
            <a:ext cx="69437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96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Servicios OGC y otros datos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Open </a:t>
            </a:r>
            <a:br>
              <a:rPr lang="es-ES"/>
            </a:br>
            <a:r>
              <a:rPr lang="es-ES"/>
              <a:t>Geospacial Consortium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Servicios OGC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Web Map Service: WMS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Web Feature Service: WFS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Archivos GML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Importar/Exportar servidores: XML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WMS → imagen georeferenciada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852613"/>
            <a:ext cx="35528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667625" y="1852613"/>
            <a:ext cx="720725" cy="38100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Añadir capa WMS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4421187" cy="569912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Editar fuente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Seleccionar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capas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tipo de imagen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sist. coordenadas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Exportar (offline)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0"/>
          <a:stretch>
            <a:fillRect/>
          </a:stretch>
        </p:blipFill>
        <p:spPr bwMode="auto">
          <a:xfrm>
            <a:off x="5157788" y="1651000"/>
            <a:ext cx="49149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69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5340350" y="2360613"/>
            <a:ext cx="4813300" cy="658812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349875" y="3028950"/>
            <a:ext cx="4813300" cy="992188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5340350" y="4421188"/>
            <a:ext cx="4813300" cy="58420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349875" y="6251575"/>
            <a:ext cx="4813300" cy="325438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Añadir desde BD espacial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6275" y="1606550"/>
            <a:ext cx="4843463" cy="5553075"/>
          </a:xfrm>
          <a:ln/>
        </p:spPr>
        <p:txBody>
          <a:bodyPr/>
          <a:lstStyle/>
          <a:p>
            <a: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>
                <a:solidFill>
                  <a:srgbClr val="808080"/>
                </a:solidFill>
              </a:rPr>
              <a:t>Usuario avanzado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es-ES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SQLite / </a:t>
            </a:r>
            <a:r>
              <a:rPr lang="es-ES" b="1"/>
              <a:t>SpatiaLite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cliente-servidor sobre un archivo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PostgreSQL / </a:t>
            </a:r>
            <a:r>
              <a:rPr lang="es-ES" b="1"/>
              <a:t>PostGIS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conexión al servidor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QGIS es el cliente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Extensión </a:t>
            </a:r>
            <a:r>
              <a:rPr lang="es-ES" b="1"/>
              <a:t>DB Manager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3" y="773113"/>
            <a:ext cx="7318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3" y="773113"/>
            <a:ext cx="7318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3" y="773113"/>
            <a:ext cx="7318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5"/>
          <a:stretch>
            <a:fillRect/>
          </a:stretch>
        </p:blipFill>
        <p:spPr bwMode="auto">
          <a:xfrm>
            <a:off x="5972175" y="2389188"/>
            <a:ext cx="41275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568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Panel vertical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4846637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Organización de capas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Organización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Carpetas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Orden de visualización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Otros paneles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capas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mapa de situación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GPS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/>
              <a:t>navegador archivos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r="71147" b="4587"/>
          <a:stretch>
            <a:fillRect/>
          </a:stretch>
        </p:blipFill>
        <p:spPr bwMode="auto">
          <a:xfrm>
            <a:off x="6315075" y="1681163"/>
            <a:ext cx="3762375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2392" r="71147" b="458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6262688" y="2016125"/>
            <a:ext cx="2228850" cy="285750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 flipV="1">
            <a:off x="6262688" y="4949825"/>
            <a:ext cx="2228850" cy="2644775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15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30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animBg="1"/>
      <p:bldP spid="460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Barra de estado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4346575"/>
            <a:ext cx="4327525" cy="26146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Posición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Escala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Representación / Renderizado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5048250" y="4357688"/>
            <a:ext cx="4327525" cy="260350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Sistema de coordenadas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Opc. proyecto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3200"/>
              <a:t>Registro / Log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80327"/>
          <a:stretch>
            <a:fillRect/>
          </a:stretch>
        </p:blipFill>
        <p:spPr bwMode="auto">
          <a:xfrm>
            <a:off x="-4763" y="1668463"/>
            <a:ext cx="9642476" cy="202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21" t="803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1976438" y="3282950"/>
            <a:ext cx="7781925" cy="527050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 1. Introducción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503238" y="1606550"/>
            <a:ext cx="5602287" cy="52197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1752" rIns="0" bIns="0" anchor="ctr"/>
          <a:lstStyle/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¿Qué son los SIG?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¿Qué hacen los SIG?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Herramientas Libres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Quantum GIS y GRASS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Datos vectoriales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Datos ráster</a:t>
            </a:r>
          </a:p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s-ES" sz="3600">
                <a:solidFill>
                  <a:srgbClr val="808080"/>
                </a:solidFill>
                <a:latin typeface="Arial" charset="0"/>
              </a:rPr>
              <a:t>Sistemas de coordenadas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7"/>
          <a:stretch>
            <a:fillRect/>
          </a:stretch>
        </p:blipFill>
        <p:spPr bwMode="auto">
          <a:xfrm>
            <a:off x="6075363" y="1808163"/>
            <a:ext cx="4016375" cy="514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203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Navegando por el mapa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Barra de navegación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Zoom, centrar, mover...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s-ES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Barra de atributos y medidas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Consultas, selección, medición, marcadores y etiquetas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5132388"/>
            <a:ext cx="41624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967038"/>
            <a:ext cx="3895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5634038"/>
            <a:ext cx="24003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5641975"/>
            <a:ext cx="24288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Decoración de la vista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Añadir a la vista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Norte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Escala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Texto informativo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Exportar como imagen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219325"/>
            <a:ext cx="450532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r="44826"/>
          <a:stretch>
            <a:fillRect/>
          </a:stretch>
        </p:blipFill>
        <p:spPr bwMode="auto">
          <a:xfrm>
            <a:off x="4975225" y="1873250"/>
            <a:ext cx="40227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758" r="448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5429250" y="1873250"/>
            <a:ext cx="485775" cy="293688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629150"/>
            <a:ext cx="2809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Trabajando con proyecciones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357187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Seleccionar la proyección del proyecto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Activar proyectar al vuelo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Seleccionar CRS</a:t>
            </a:r>
            <a:br>
              <a:rPr lang="es-ES"/>
            </a:br>
            <a:r>
              <a:rPr lang="es-ES"/>
              <a:t>de la capa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Activar CRS </a:t>
            </a:r>
            <a:br>
              <a:rPr lang="es-ES"/>
            </a:br>
            <a:r>
              <a:rPr lang="es-ES"/>
              <a:t>de la capa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CRS personal	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39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59" b="52202"/>
          <a:stretch>
            <a:fillRect/>
          </a:stretch>
        </p:blipFill>
        <p:spPr bwMode="auto">
          <a:xfrm>
            <a:off x="4987925" y="3490913"/>
            <a:ext cx="5102225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22359" b="522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7"/>
          <a:stretch>
            <a:fillRect/>
          </a:stretch>
        </p:blipFill>
        <p:spPr bwMode="auto">
          <a:xfrm>
            <a:off x="231775" y="5497513"/>
            <a:ext cx="4572000" cy="206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89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Añadiendo complementos</a:t>
            </a:r>
            <a:br>
              <a:rPr lang="es-ES"/>
            </a:br>
            <a:r>
              <a:rPr lang="es-ES"/>
              <a:t>Manejando extensiones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4416425" cy="56499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800" dirty="0"/>
              <a:t>Habilitar extensiones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800" dirty="0"/>
              <a:t>Cargar extensiones de </a:t>
            </a:r>
            <a:r>
              <a:rPr lang="es-ES" sz="2800" dirty="0" err="1"/>
              <a:t>Python</a:t>
            </a:r>
            <a:endParaRPr lang="es-ES" sz="2800" dirty="0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800" dirty="0"/>
              <a:t>Repositorios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400" dirty="0"/>
              <a:t>buscar extensiones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400" dirty="0"/>
              <a:t>incluir extensiones en evaluación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s-ES" sz="2800" dirty="0"/>
              <a:t>Destacadas: </a:t>
            </a:r>
            <a:r>
              <a:rPr lang="es-ES" sz="2000" dirty="0" err="1"/>
              <a:t>OpenLayers</a:t>
            </a:r>
            <a:r>
              <a:rPr lang="es-ES" sz="2000" dirty="0"/>
              <a:t>, </a:t>
            </a:r>
            <a:r>
              <a:rPr lang="es-ES" sz="2000" dirty="0" err="1"/>
              <a:t>Table</a:t>
            </a:r>
            <a:r>
              <a:rPr lang="es-ES" sz="2000" dirty="0"/>
              <a:t> Manager, Point </a:t>
            </a:r>
            <a:r>
              <a:rPr lang="es-ES" sz="2000" dirty="0" err="1"/>
              <a:t>Sampling</a:t>
            </a:r>
            <a:r>
              <a:rPr lang="es-ES" sz="2000" dirty="0"/>
              <a:t> Tools, </a:t>
            </a:r>
            <a:r>
              <a:rPr lang="es-ES" sz="2000" dirty="0" err="1"/>
              <a:t>ImportProject</a:t>
            </a:r>
            <a:r>
              <a:rPr lang="es-ES" sz="2000" dirty="0"/>
              <a:t>, </a:t>
            </a:r>
            <a:r>
              <a:rPr lang="es-ES" sz="2000" dirty="0" err="1"/>
              <a:t>Numerical</a:t>
            </a:r>
            <a:r>
              <a:rPr lang="es-ES" sz="2000" dirty="0"/>
              <a:t> </a:t>
            </a:r>
            <a:r>
              <a:rPr lang="es-ES" sz="2000" dirty="0" err="1"/>
              <a:t>Vertex</a:t>
            </a:r>
            <a:r>
              <a:rPr lang="es-ES" sz="2000" dirty="0"/>
              <a:t> </a:t>
            </a:r>
            <a:r>
              <a:rPr lang="es-ES" sz="2000" dirty="0" err="1"/>
              <a:t>Edit</a:t>
            </a:r>
            <a:r>
              <a:rPr lang="es-ES" sz="2000" dirty="0"/>
              <a:t>, </a:t>
            </a:r>
            <a:r>
              <a:rPr lang="es-ES" sz="2000" dirty="0" err="1"/>
              <a:t>OpenStreetMap</a:t>
            </a:r>
            <a:r>
              <a:rPr lang="es-ES" sz="2000" dirty="0"/>
              <a:t>, SEXTANTE...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440113"/>
            <a:ext cx="47815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362200"/>
            <a:ext cx="19907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r="33144"/>
          <a:stretch>
            <a:fillRect/>
          </a:stretch>
        </p:blipFill>
        <p:spPr bwMode="auto">
          <a:xfrm>
            <a:off x="5003800" y="2016125"/>
            <a:ext cx="38163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623" r="331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6264275" y="2016125"/>
            <a:ext cx="647700" cy="309563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QGIS Browser / Browser Tab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252888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Navegador de archivos independiente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Drag &amp; drop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Barra en el interfaz gráfico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/>
              <a:t>Favoritos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>
                <a:solidFill>
                  <a:srgbClr val="808080"/>
                </a:solidFill>
              </a:rPr>
              <a:t>Explorador alternativo: </a:t>
            </a:r>
            <a:r>
              <a:rPr lang="es-ES">
                <a:solidFill>
                  <a:srgbClr val="808080"/>
                </a:solidFill>
                <a:hlinkClick r:id="rId3"/>
              </a:rPr>
              <a:t>wxGIS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s-ES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1" b="63429"/>
          <a:stretch>
            <a:fillRect/>
          </a:stretch>
        </p:blipFill>
        <p:spPr bwMode="auto">
          <a:xfrm>
            <a:off x="231775" y="4294188"/>
            <a:ext cx="5899150" cy="327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9441" b="6342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8" y="2841625"/>
            <a:ext cx="26098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6464300" y="5511800"/>
            <a:ext cx="820738" cy="628650"/>
          </a:xfrm>
          <a:prstGeom prst="rightArrow">
            <a:avLst>
              <a:gd name="adj1" fmla="val 48343"/>
              <a:gd name="adj2" fmla="val 53232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7416800" y="4094163"/>
            <a:ext cx="2503488" cy="3567112"/>
          </a:xfrm>
          <a:prstGeom prst="rect">
            <a:avLst/>
          </a:prstGeom>
          <a:noFill/>
          <a:ln w="360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sz="3200"/>
              <a:t>¿Qué es un sistema de información geográfica o SIG?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5776" y="1606550"/>
            <a:ext cx="1000911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b="1" dirty="0"/>
              <a:t>Un conjunto de herramientas que permiten el tratamiento y manipulación de datos que poseen una localización y dimensión espacial conocida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 err="1"/>
              <a:t>Tomlin</a:t>
            </a:r>
            <a:r>
              <a:rPr lang="es-ES" sz="1600" dirty="0"/>
              <a:t> (1990): un elemento que permite “</a:t>
            </a:r>
            <a:r>
              <a:rPr lang="es-ES" sz="1600" i="1" dirty="0"/>
              <a:t>analizar, presentar e interpretar hechos </a:t>
            </a:r>
            <a:r>
              <a:rPr lang="es-ES" sz="1600" b="1" i="1" dirty="0"/>
              <a:t>relativos a la superficie terrestre</a:t>
            </a:r>
            <a:r>
              <a:rPr lang="es-ES" sz="1600" dirty="0"/>
              <a:t>” ó “</a:t>
            </a:r>
            <a:r>
              <a:rPr lang="es-ES" sz="1600" i="1" dirty="0"/>
              <a:t>un conjunto de </a:t>
            </a:r>
            <a:r>
              <a:rPr lang="es-ES" sz="1600" b="1" i="1" dirty="0"/>
              <a:t>software y hardware</a:t>
            </a:r>
            <a:r>
              <a:rPr lang="es-ES" sz="1600" i="1" dirty="0"/>
              <a:t> diseñado específicamente para la adquisición, mantenimiento y uso de </a:t>
            </a:r>
            <a:r>
              <a:rPr lang="es-ES" sz="1600" b="1" i="1" dirty="0"/>
              <a:t>datos cartográficos</a:t>
            </a:r>
            <a:r>
              <a:rPr lang="es-ES" sz="1600" dirty="0"/>
              <a:t>” 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/>
              <a:t>NCGIA (1990): un sistema compuesto de </a:t>
            </a:r>
            <a:r>
              <a:rPr lang="es-ES" sz="1600" b="1" dirty="0"/>
              <a:t>hardware, software</a:t>
            </a:r>
            <a:r>
              <a:rPr lang="es-ES" sz="1600" dirty="0"/>
              <a:t> y procedimientos para la </a:t>
            </a:r>
            <a:r>
              <a:rPr lang="es-ES" sz="1600" b="1" dirty="0"/>
              <a:t>captura, gestión, manipulación, análisis, modelado y representación de datos </a:t>
            </a:r>
            <a:r>
              <a:rPr lang="es-ES" sz="1600" b="1" dirty="0" err="1"/>
              <a:t>georreferenciados</a:t>
            </a:r>
            <a:r>
              <a:rPr lang="es-ES" sz="1600" dirty="0"/>
              <a:t>, con el objetivo de resolver </a:t>
            </a:r>
            <a:r>
              <a:rPr lang="es-ES" sz="1600" b="1" dirty="0"/>
              <a:t>problemas complejos</a:t>
            </a:r>
            <a:r>
              <a:rPr lang="es-ES" sz="1600" dirty="0"/>
              <a:t> de planificación y gestión” 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b="1" dirty="0"/>
              <a:t>datos particulares </a:t>
            </a:r>
            <a:r>
              <a:rPr lang="es-ES" sz="1600" dirty="0"/>
              <a:t>con diferentes acepciones</a:t>
            </a:r>
            <a:br>
              <a:rPr lang="es-ES" sz="1600" dirty="0"/>
            </a:br>
            <a:r>
              <a:rPr lang="es-ES" sz="1600" dirty="0"/>
              <a:t>geográficos, espaciales, </a:t>
            </a:r>
            <a:r>
              <a:rPr lang="es-ES" sz="1600" dirty="0" err="1"/>
              <a:t>georeferenciados</a:t>
            </a:r>
            <a:r>
              <a:rPr lang="es-ES" sz="1600" dirty="0"/>
              <a:t>, </a:t>
            </a:r>
            <a:r>
              <a:rPr lang="es-ES" sz="1600" dirty="0" err="1"/>
              <a:t>geodatos</a:t>
            </a:r>
            <a:endParaRPr lang="es-ES" sz="1600" dirty="0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/>
              <a:t>permiten </a:t>
            </a:r>
            <a:r>
              <a:rPr lang="es-ES" sz="1600" b="1" dirty="0" err="1"/>
              <a:t>modelizar</a:t>
            </a:r>
            <a:r>
              <a:rPr lang="es-ES" sz="1600" b="1" dirty="0"/>
              <a:t>/abstraer el territorio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600" dirty="0"/>
              <a:t>tecnología para manipular información geográfica:</a:t>
            </a:r>
            <a:br>
              <a:rPr lang="es-ES" sz="1600" dirty="0"/>
            </a:br>
            <a:r>
              <a:rPr lang="es-ES" sz="1600" b="1" dirty="0"/>
              <a:t>Tecnologías de la Información Geográfica (TIG)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sz="3200"/>
              <a:t>¿Qué hacen los sistemas </a:t>
            </a:r>
            <a:br>
              <a:rPr lang="es-ES" sz="3200"/>
            </a:br>
            <a:r>
              <a:rPr lang="es-ES" sz="3200"/>
              <a:t>de información geográfica?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35463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b="1" dirty="0"/>
              <a:t>Gestión </a:t>
            </a:r>
            <a:r>
              <a:rPr lang="es-ES" sz="2800" dirty="0"/>
              <a:t>de datos espaciales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entrada, captura, creación, edición, almacenamiento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b="1" dirty="0"/>
              <a:t>Análisis</a:t>
            </a:r>
            <a:r>
              <a:rPr lang="es-ES" sz="2800" dirty="0"/>
              <a:t> de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a través de algoritmos y modelos 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b="1" dirty="0"/>
              <a:t>Generación de resultados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nuevos datos espaciales sintéticos que quedan plasmados en mapas, informes, gráficos, etc.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800" b="1" dirty="0"/>
              <a:t>Interpretación</a:t>
            </a:r>
            <a:r>
              <a:rPr lang="es-ES" sz="2800" dirty="0"/>
              <a:t> de los datos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esta interpretación constituye la </a:t>
            </a:r>
            <a:r>
              <a:rPr lang="es-ES" sz="2400" b="1" dirty="0"/>
              <a:t>información geográfica </a:t>
            </a:r>
            <a:r>
              <a:rPr lang="es-ES" sz="2400" dirty="0"/>
              <a:t>y es la base del conocimiento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 sz="3200"/>
              <a:t>Componentes de los sistemas</a:t>
            </a:r>
            <a:br>
              <a:rPr lang="es-ES" sz="3200"/>
            </a:br>
            <a:r>
              <a:rPr lang="es-ES" sz="3200"/>
              <a:t>de información geográfica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8869362" cy="546576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Datos:</a:t>
            </a:r>
            <a:r>
              <a:rPr lang="es-ES" sz="2400" dirty="0"/>
              <a:t> materia prima de los SIG: contienen la información geográfica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Métodos:</a:t>
            </a:r>
            <a:r>
              <a:rPr lang="es-ES" sz="2400" dirty="0"/>
              <a:t> formulaciones y metodologías a aplicar sobre los datos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Software</a:t>
            </a:r>
            <a:r>
              <a:rPr lang="es-ES" sz="2400" dirty="0"/>
              <a:t> / Programas : aplicaciones informáticas que aplican los métodos sobre los datos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Hardware</a:t>
            </a:r>
            <a:r>
              <a:rPr lang="es-ES" sz="2400" dirty="0"/>
              <a:t> / Dispositivos : estructura física sobre la que funcionan las aplicaciones informáticas – componentes de entrada, interacción y salida de una computadora –.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Personas</a:t>
            </a:r>
            <a:r>
              <a:rPr lang="es-ES" sz="2400" dirty="0"/>
              <a:t>: diseñadores y usuarios del resto de componentes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s-ES" sz="24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07950"/>
            <a:ext cx="7459662" cy="1360488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¿Qué son las </a:t>
            </a:r>
            <a:br>
              <a:rPr lang="es-ES"/>
            </a:br>
            <a:r>
              <a:rPr lang="es-ES"/>
              <a:t>herramientas libres?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2562" cy="529907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dirty="0"/>
              <a:t>Aquellas basadas en </a:t>
            </a:r>
            <a:r>
              <a:rPr lang="es-ES" sz="2400" b="1" dirty="0"/>
              <a:t>Software Libre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i="1" dirty="0"/>
              <a:t>El Software Libre es una forma de construir y distribuir aplicaciones de software cuyo tipo de licencia ofrece más libertades a quien las usa. 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400" b="1" dirty="0"/>
              <a:t>Libertades</a:t>
            </a:r>
            <a:r>
              <a:rPr lang="es-ES" sz="2400" dirty="0"/>
              <a:t> del Software Libre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libertad de </a:t>
            </a:r>
            <a:r>
              <a:rPr lang="es-ES" sz="2000" b="1" dirty="0"/>
              <a:t>usar (ejecutar) el programa</a:t>
            </a:r>
            <a:r>
              <a:rPr lang="es-ES" sz="2000" dirty="0"/>
              <a:t> con cualquier propósito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libertad de </a:t>
            </a:r>
            <a:r>
              <a:rPr lang="es-ES" sz="2000" b="1" dirty="0"/>
              <a:t>estudiar cómo funciona el programa y modificarlo*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libertad de </a:t>
            </a:r>
            <a:r>
              <a:rPr lang="es-ES" sz="2000" b="1" dirty="0"/>
              <a:t>distribuir copias del programa </a:t>
            </a:r>
            <a:r>
              <a:rPr lang="es-ES" sz="2000" dirty="0"/>
              <a:t>a terceros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2000" dirty="0"/>
              <a:t>libertad de </a:t>
            </a:r>
            <a:r>
              <a:rPr lang="es-ES" sz="2000" b="1" dirty="0"/>
              <a:t>mejorar el programa* y hacer públicas esas mejoras</a:t>
            </a:r>
            <a:r>
              <a:rPr lang="es-ES" sz="1800" dirty="0"/>
              <a:t> </a:t>
            </a:r>
          </a:p>
          <a:p>
            <a:pPr marL="431800" indent="-3238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ES" sz="1800" dirty="0"/>
              <a:t>         * requiere que el código fuente del programa sea público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04825" y="7119938"/>
            <a:ext cx="91090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2000"/>
              </a:lnSpc>
              <a:spcAft>
                <a:spcPts val="1425"/>
              </a:spcAft>
            </a:pPr>
            <a:r>
              <a:rPr lang="es-ES">
                <a:latin typeface="Ubuntu" charset="0"/>
              </a:rPr>
              <a:t>más información en </a:t>
            </a:r>
            <a:r>
              <a:rPr lang="es-ES">
                <a:latin typeface="Ubuntu" charset="0"/>
                <a:hlinkClick r:id="rId3"/>
              </a:rPr>
              <a:t>Free Software Foundation</a:t>
            </a:r>
            <a:r>
              <a:rPr lang="es-ES">
                <a:latin typeface="Ubuntu" charset="0"/>
              </a:rPr>
              <a:t>  | </a:t>
            </a:r>
            <a:r>
              <a:rPr lang="es-ES">
                <a:latin typeface="Ubuntu" charset="0"/>
                <a:hlinkClick r:id="rId4"/>
              </a:rPr>
              <a:t>CENATIC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157163"/>
            <a:ext cx="7459662" cy="1262062"/>
          </a:xfrm>
          <a:ln/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s-ES"/>
              <a:t>Ventajas del software libre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606550"/>
            <a:ext cx="4327525" cy="490696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b="1" dirty="0"/>
              <a:t>ahorro de costes</a:t>
            </a:r>
            <a:r>
              <a:rPr lang="es-ES" sz="1800" dirty="0"/>
              <a:t> 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dirty="0"/>
              <a:t>de adquisición y renovación de software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b="1" dirty="0"/>
              <a:t>mayor seguridad y calidad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dirty="0"/>
              <a:t>comunidad abierta de desarrolladores &gt; bajas vulnerabilidades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b="1" dirty="0"/>
              <a:t>independencia </a:t>
            </a:r>
            <a:r>
              <a:rPr lang="es-ES" sz="1800" dirty="0"/>
              <a:t>del fabricante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dirty="0"/>
              <a:t>desarrollo </a:t>
            </a:r>
            <a:r>
              <a:rPr lang="es-ES" sz="1800" b="1" dirty="0"/>
              <a:t>tecnológica local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dirty="0"/>
              <a:t>las grandes empresas de software son extrajeras</a:t>
            </a:r>
          </a:p>
          <a:p>
            <a:pPr marL="863600" lvl="1" indent="-323850">
              <a:buSzPct val="75000"/>
              <a:buFont typeface="Symbol" charset="0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dirty="0"/>
              <a:t>soporte técnico más accesible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5048250" y="1606550"/>
            <a:ext cx="4327525" cy="487362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b="1"/>
              <a:t>mayor grado de adaptación y flexibilidad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 b="1"/>
              <a:t>menores requerimientos de hardware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/>
              <a:t>tecnología </a:t>
            </a:r>
            <a:r>
              <a:rPr lang="es-ES" sz="1800" b="1"/>
              <a:t>100% lega</a:t>
            </a:r>
            <a:r>
              <a:rPr lang="es-ES" sz="1800"/>
              <a:t>l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/>
              <a:t>para  </a:t>
            </a:r>
            <a:r>
              <a:rPr lang="es-ES" sz="1800" b="1"/>
              <a:t>todos los ámbitos</a:t>
            </a:r>
            <a:r>
              <a:rPr lang="es-ES" sz="1800"/>
              <a:t>: profesional, académico y </a:t>
            </a:r>
            <a:br>
              <a:rPr lang="es-ES" sz="1800"/>
            </a:br>
            <a:r>
              <a:rPr lang="es-ES" sz="1800"/>
              <a:t>de la investigación</a:t>
            </a:r>
          </a:p>
          <a:p>
            <a:pPr marL="431800" indent="-323850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/>
              <a:t>genera y promueve</a:t>
            </a:r>
            <a:br>
              <a:rPr lang="es-ES" sz="1800"/>
            </a:br>
            <a:r>
              <a:rPr lang="es-ES" sz="1800" b="1"/>
              <a:t>modelos colaborativos</a:t>
            </a:r>
          </a:p>
          <a:p>
            <a:pPr marL="863600" lvl="1" indent="-323850">
              <a:buSzPct val="75000"/>
              <a:buFont typeface="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/>
              <a:t>intercambio aplicaciones</a:t>
            </a:r>
          </a:p>
          <a:p>
            <a:pPr marL="863600" lvl="1" indent="-323850">
              <a:buSzPct val="75000"/>
              <a:buFont typeface="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ES" sz="1800"/>
              <a:t>desarrollo comunitario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-26988" y="6611938"/>
            <a:ext cx="10106026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112000"/>
              </a:lnSpc>
              <a:spcAft>
                <a:spcPts val="1425"/>
              </a:spcAft>
            </a:pPr>
            <a:r>
              <a:rPr lang="es-ES" sz="2600">
                <a:solidFill>
                  <a:srgbClr val="008000"/>
                </a:solidFill>
                <a:latin typeface="Ubuntu" charset="0"/>
              </a:rPr>
              <a:t>aumenta la libertad, el espíritu crítico,</a:t>
            </a:r>
            <a:br>
              <a:rPr lang="es-ES" sz="2600">
                <a:solidFill>
                  <a:srgbClr val="008000"/>
                </a:solidFill>
                <a:latin typeface="Ubuntu" charset="0"/>
              </a:rPr>
            </a:br>
            <a:r>
              <a:rPr lang="es-ES" sz="2600">
                <a:solidFill>
                  <a:srgbClr val="008000"/>
                </a:solidFill>
                <a:latin typeface="Ubuntu" charset="0"/>
              </a:rPr>
              <a:t>la independencia y la autonomía de la comunidad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65088"/>
            <a:ext cx="14414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Ubuntu"/>
        <a:ea typeface="ＭＳ Ｐゴシック"/>
        <a:cs typeface="DejaVu Sans"/>
      </a:majorFont>
      <a:minorFont>
        <a:latin typeface="Ubuntu"/>
        <a:ea typeface="ＭＳ Ｐゴシック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DejaVu Sans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2058</Words>
  <Application>Microsoft Macintosh PowerPoint</Application>
  <PresentationFormat>Personalizado</PresentationFormat>
  <Paragraphs>396</Paragraphs>
  <Slides>44</Slides>
  <Notes>44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Times New Roman</vt:lpstr>
      <vt:lpstr>Ubuntu</vt:lpstr>
      <vt:lpstr>DejaVu Sans</vt:lpstr>
      <vt:lpstr>Arial</vt:lpstr>
      <vt:lpstr>Wingdings</vt:lpstr>
      <vt:lpstr>Symbol</vt:lpstr>
      <vt:lpstr>Verdana</vt:lpstr>
      <vt:lpstr>Tema de Office</vt:lpstr>
      <vt:lpstr>Introducción a los sistemas de información geográfica (SIG) con herramientas libres: QGIS</vt:lpstr>
      <vt:lpstr>Organización</vt:lpstr>
      <vt:lpstr>&lt;&lt; Evaluación preliminar &gt;&gt;</vt:lpstr>
      <vt:lpstr> 1. Introducción</vt:lpstr>
      <vt:lpstr>¿Qué es un sistema de información geográfica o SIG?</vt:lpstr>
      <vt:lpstr>¿Qué hacen los sistemas  de información geográfica?</vt:lpstr>
      <vt:lpstr>Componentes de los sistemas de información geográfica</vt:lpstr>
      <vt:lpstr>¿Qué son las  herramientas libres?</vt:lpstr>
      <vt:lpstr>Ventajas del software libre</vt:lpstr>
      <vt:lpstr>Código abierto y ciencia</vt:lpstr>
      <vt:lpstr>Presentación de PowerPoint</vt:lpstr>
      <vt:lpstr>Componente espacial ráster y vectorial</vt:lpstr>
      <vt:lpstr>Capas de información</vt:lpstr>
      <vt:lpstr>Coordenadas y sistemas de referencia</vt:lpstr>
      <vt:lpstr>Coordenadas Geográficas y proyectadas</vt:lpstr>
      <vt:lpstr>Geoide, elipsoide y datum</vt:lpstr>
      <vt:lpstr>Codificación EPSG</vt:lpstr>
      <vt:lpstr>Escala y resolución</vt:lpstr>
      <vt:lpstr>Escala y resolución - ráster</vt:lpstr>
      <vt:lpstr>Escala y resolución - Vectorial</vt:lpstr>
      <vt:lpstr>Bases de datos espaciales</vt:lpstr>
      <vt:lpstr>Metadatos</vt:lpstr>
      <vt:lpstr>2. Empezando  con Quantum GIS</vt:lpstr>
      <vt:lpstr>Instalación de QGIS (+GRASS)</vt:lpstr>
      <vt:lpstr>Preparando la sesión</vt:lpstr>
      <vt:lpstr>Organizando datos y archivos</vt:lpstr>
      <vt:lpstr>Interfaz gráfica de usuario</vt:lpstr>
      <vt:lpstr>Interfaz gráfica de usuario</vt:lpstr>
      <vt:lpstr>Barra de menús</vt:lpstr>
      <vt:lpstr>Opciones y  configuración general</vt:lpstr>
      <vt:lpstr>Insertar capas vectoriales</vt:lpstr>
      <vt:lpstr>Propiedades vectoriales</vt:lpstr>
      <vt:lpstr>Insertar capas ráster</vt:lpstr>
      <vt:lpstr>Propiedades ráster</vt:lpstr>
      <vt:lpstr>Servicios OGC y otros datos</vt:lpstr>
      <vt:lpstr>Añadir capa WMS</vt:lpstr>
      <vt:lpstr>Añadir desde BD espacial</vt:lpstr>
      <vt:lpstr>Panel vertical</vt:lpstr>
      <vt:lpstr>Barra de estado</vt:lpstr>
      <vt:lpstr>Navegando por el mapa</vt:lpstr>
      <vt:lpstr>Decoración de la vista</vt:lpstr>
      <vt:lpstr>Trabajando con proyecciones</vt:lpstr>
      <vt:lpstr>Añadiendo complementos Manejando extensiones</vt:lpstr>
      <vt:lpstr>QGIS Browser / Browser Tab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los sistemas de información geográfica (SIG) con herramientas libres: QGIS</dc:title>
  <dc:subject/>
  <dc:creator/>
  <cp:keywords/>
  <dc:description/>
  <cp:lastModifiedBy>Francisco Bonet</cp:lastModifiedBy>
  <cp:revision>100</cp:revision>
  <cp:lastPrinted>1601-01-01T00:00:00Z</cp:lastPrinted>
  <dcterms:created xsi:type="dcterms:W3CDTF">2013-02-11T10:23:46Z</dcterms:created>
  <dcterms:modified xsi:type="dcterms:W3CDTF">2018-03-21T12:10:30Z</dcterms:modified>
  <cp:category/>
</cp:coreProperties>
</file>